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96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91" r:id="rId33"/>
    <p:sldId id="289" r:id="rId34"/>
    <p:sldId id="292" r:id="rId35"/>
    <p:sldId id="286" r:id="rId36"/>
    <p:sldId id="290" r:id="rId3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1" autoAdjust="0"/>
    <p:restoredTop sz="94660"/>
  </p:normalViewPr>
  <p:slideViewPr>
    <p:cSldViewPr snapToGrid="0">
      <p:cViewPr varScale="1">
        <p:scale>
          <a:sx n="96" d="100"/>
          <a:sy n="96" d="100"/>
        </p:scale>
        <p:origin x="6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02AC3C-DD6C-C191-19D8-DFF30CFD4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810BC04-595A-BA4A-CD99-1B348218E3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476C728-6335-9998-B8DF-2256894E1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E2A2-C518-4E43-ABE5-02EC58798376}" type="datetimeFigureOut">
              <a:rPr lang="cs-CZ" smtClean="0"/>
              <a:t>31.08.2025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ECBE870-3FEA-071A-0FA1-B44298D8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174F30F-88EE-C22D-656F-56A10CFDB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E3CC-12FB-4FFC-8A3D-2FD5F79C33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9539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2BE0B8-F1EC-9424-93E8-BB33A36DC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5CFCF6F-A80D-1418-6E14-F102EA9BEF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7C8EA48-9C67-05DD-868A-88744820E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E2A2-C518-4E43-ABE5-02EC58798376}" type="datetimeFigureOut">
              <a:rPr lang="cs-CZ" smtClean="0"/>
              <a:t>31.08.2025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E9CC429-7B1D-5785-89CE-D016E346E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95BC0A3-251C-661C-2136-B95FA1F97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E3CC-12FB-4FFC-8A3D-2FD5F79C33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5680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A49495B-5B25-2038-5266-933F64E691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D26AB9D-A8A1-82FF-20AD-600A54AE84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F87744-05C2-4905-47FE-151CA9482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E2A2-C518-4E43-ABE5-02EC58798376}" type="datetimeFigureOut">
              <a:rPr lang="cs-CZ" smtClean="0"/>
              <a:t>31.08.2025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944C46-2EE4-83E4-218B-6F14AF73B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C55D9AC-921D-3008-652F-8E41BC5D7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E3CC-12FB-4FFC-8A3D-2FD5F79C33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1249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B1841E-2207-2357-CCEF-8DAF86981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A9DA6F-1131-7255-B5C9-82CE85370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467AC0-6BDE-FA40-E760-34F32FD77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E2A2-C518-4E43-ABE5-02EC58798376}" type="datetimeFigureOut">
              <a:rPr lang="cs-CZ" smtClean="0"/>
              <a:t>31.08.2025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27213FD-A5A1-51A2-14A2-175E014E3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A1CD164-0D83-9670-B3DF-80B3D79F9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E3CC-12FB-4FFC-8A3D-2FD5F79C33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2092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FD29AA-FA9B-855D-4D20-416582347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F5CEE4F-8E98-A232-4BCB-28BB9467C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888CFE5-E76D-294F-5F34-F87BE093E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E2A2-C518-4E43-ABE5-02EC58798376}" type="datetimeFigureOut">
              <a:rPr lang="cs-CZ" smtClean="0"/>
              <a:t>31.08.2025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83CC546-6635-51B6-1C65-CC6F05259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533794B-9991-D1C7-C2EB-4B49C6D34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E3CC-12FB-4FFC-8A3D-2FD5F79C33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428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6A4A33-81E5-9D92-BEEC-14B604202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0F93D8-0199-264B-BB20-3D0C604F46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56D8EAD-7A4F-4196-FC7C-9D1E5D98D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6EF0FEF-6744-32F3-1D7C-912B2665F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E2A2-C518-4E43-ABE5-02EC58798376}" type="datetimeFigureOut">
              <a:rPr lang="cs-CZ" smtClean="0"/>
              <a:t>31.08.2025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613AC54-EA47-AFF3-ACC3-940BB06BF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7AA3681-26AD-778B-24F8-7318B4A98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E3CC-12FB-4FFC-8A3D-2FD5F79C33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8019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5D3A65-9D0C-A5EE-4B47-4ACAABCCA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98E507A-6401-AA80-D4C3-88834CECA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84D339A-9474-60E9-574D-50543D2CDD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7CD4BA4-DD02-B0BA-4438-988D78237C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65C99E4-584F-6396-9B20-F4F5916075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4CB4721-E5B4-3A3F-88BD-079A24E76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E2A2-C518-4E43-ABE5-02EC58798376}" type="datetimeFigureOut">
              <a:rPr lang="cs-CZ" smtClean="0"/>
              <a:t>31.08.2025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206E0C0-09E5-28A8-49E6-FCF0EBDAE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B9DD313-AAF8-8D40-1FAE-4248A958C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E3CC-12FB-4FFC-8A3D-2FD5F79C33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8292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24F978-8BDC-495B-63A1-55D348E77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4670B69-8564-E87D-0625-6991915C0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E2A2-C518-4E43-ABE5-02EC58798376}" type="datetimeFigureOut">
              <a:rPr lang="cs-CZ" smtClean="0"/>
              <a:t>31.08.2025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F90755A-6ED3-2913-53C9-F5E1E5157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5E9EA56-EFAF-671B-2D6A-8816D0064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E3CC-12FB-4FFC-8A3D-2FD5F79C33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6956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C40B50C-419B-57DF-CC68-66C89CB8B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E2A2-C518-4E43-ABE5-02EC58798376}" type="datetimeFigureOut">
              <a:rPr lang="cs-CZ" smtClean="0"/>
              <a:t>31.08.2025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A92C0B9-80DA-0712-9CFE-512130302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082404D-25AF-4DA2-1104-B3D21FCF7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E3CC-12FB-4FFC-8A3D-2FD5F79C33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7779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07B1FB-02B2-B1DB-8373-EE311629E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776526-749C-190F-20D4-6C566173D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83C480F-4E3F-8B4A-259D-48F78AB3B6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925B080-7EA8-F022-2013-2CE964619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E2A2-C518-4E43-ABE5-02EC58798376}" type="datetimeFigureOut">
              <a:rPr lang="cs-CZ" smtClean="0"/>
              <a:t>31.08.2025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3667F0C-CDD3-49F7-7C0D-546F19484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0280223-E8F9-A514-BBE9-43CBAFAF5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E3CC-12FB-4FFC-8A3D-2FD5F79C33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4581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7AA60D-39D4-5E68-CC1B-6320BC926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B92BDCD-7022-B6C0-2EB7-BACDDB5F15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5A9D038-F831-C457-0C2F-097311D8A2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4E6183B-8EF5-50CF-5116-AEC8A8311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E2A2-C518-4E43-ABE5-02EC58798376}" type="datetimeFigureOut">
              <a:rPr lang="cs-CZ" smtClean="0"/>
              <a:t>31.08.2025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56403EB-339E-31DC-CEF9-A0DDC6E17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1A4A16F-CFB2-8268-3C9F-2855CCAA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E3CC-12FB-4FFC-8A3D-2FD5F79C33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7970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97DF59A-3270-DDF1-B4F7-C0FCD8902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62AB98C-3F48-BD1C-FCBA-5D63C3B83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6CAD88D-60CF-AAC5-9361-5D125D5A1D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33E2A2-C518-4E43-ABE5-02EC58798376}" type="datetimeFigureOut">
              <a:rPr lang="cs-CZ" smtClean="0"/>
              <a:t>31.08.2025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94B1EF6-F4CE-4991-F281-1EC453AD98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885CDB5-9C4C-23FF-43A1-985D5EF8E6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66E3CC-12FB-4FFC-8A3D-2FD5F79C33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639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99EA570-41BA-9025-2D5E-04A263044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200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Obrázek 2 produktu Pánské tričko Schrödingerova kočka Živá nebo mrtvá?">
            <a:extLst>
              <a:ext uri="{FF2B5EF4-FFF2-40B4-BE49-F238E27FC236}">
                <a16:creationId xmlns:a16="http://schemas.microsoft.com/office/drawing/2014/main" id="{45B5A0C1-EF69-3604-0BA5-3D11D2983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836" y="-1"/>
            <a:ext cx="6555478" cy="689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576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náte princip Schrödingerovy kočky? Je to teorie, že za určitých ...">
            <a:extLst>
              <a:ext uri="{FF2B5EF4-FFF2-40B4-BE49-F238E27FC236}">
                <a16:creationId xmlns:a16="http://schemas.microsoft.com/office/drawing/2014/main" id="{74AD5352-D418-0081-3469-210B78904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4387298" cy="625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309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EF736F0D-2B09-28C4-69E1-0E896D637B88}"/>
              </a:ext>
            </a:extLst>
          </p:cNvPr>
          <p:cNvSpPr txBox="1"/>
          <p:nvPr/>
        </p:nvSpPr>
        <p:spPr>
          <a:xfrm>
            <a:off x="503583" y="230366"/>
            <a:ext cx="11138452" cy="3104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cs-CZ" sz="3200" kern="100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Pohleď na Jeho dílo: </a:t>
            </a:r>
          </a:p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endParaRPr lang="cs-CZ" sz="3200" kern="100" dirty="0">
              <a:solidFill>
                <a:srgbClr val="252525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800" kern="1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jeho nedílnou součástí jsou limity toho, co můžeme o světě vědět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800" kern="1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jeho nedílnou součástí je pravděpodobnost, určitá míra nejistoty. </a:t>
            </a:r>
            <a:endParaRPr lang="cs-CZ" sz="24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363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F670DD87-1B59-02A3-A205-6D7E847F3D25}"/>
              </a:ext>
            </a:extLst>
          </p:cNvPr>
          <p:cNvSpPr txBox="1"/>
          <p:nvPr/>
        </p:nvSpPr>
        <p:spPr>
          <a:xfrm>
            <a:off x="1113183" y="405073"/>
            <a:ext cx="10230678" cy="3463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2800" i="1" kern="1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1M 12,1-2</a:t>
            </a:r>
            <a:endParaRPr lang="cs-CZ" sz="24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2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Hospodin řekl </a:t>
            </a:r>
            <a:r>
              <a:rPr lang="cs-CZ" sz="28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Abramovi</a:t>
            </a:r>
            <a:r>
              <a:rPr lang="cs-CZ" sz="2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2800" b="1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Odejdi</a:t>
            </a:r>
            <a:r>
              <a:rPr lang="cs-CZ" sz="2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ze své země, ze svého příbuzenstva a z domu svého otce do země, kterou ti ukážu.</a:t>
            </a:r>
            <a:endParaRPr lang="cs-CZ" sz="24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2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učiním tě velkým národem, požehnám tě a tvé jméno učiním velkým, a buď požehnáním!</a:t>
            </a:r>
            <a:endParaRPr lang="cs-CZ" sz="24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69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946C1234-8DA4-01BC-52FD-D565FC8FE323}"/>
              </a:ext>
            </a:extLst>
          </p:cNvPr>
          <p:cNvSpPr txBox="1"/>
          <p:nvPr/>
        </p:nvSpPr>
        <p:spPr>
          <a:xfrm>
            <a:off x="337930" y="31339"/>
            <a:ext cx="11403496" cy="5174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cs-CZ" sz="2000" kern="1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1M15,1-5</a:t>
            </a:r>
            <a:endParaRPr lang="cs-CZ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cs-CZ" sz="20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1Po těchto událostech se stalo k </a:t>
            </a:r>
            <a:r>
              <a:rPr lang="cs-CZ" sz="20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Abramovi</a:t>
            </a:r>
            <a:r>
              <a:rPr lang="cs-CZ" sz="20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ve vidění Hospodinovo slovo: Neboj se, </a:t>
            </a:r>
            <a:r>
              <a:rPr lang="cs-CZ" sz="20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Abrame</a:t>
            </a:r>
            <a:r>
              <a:rPr lang="cs-CZ" sz="20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já jsem tvůj štít, tvá přehojná odměna.</a:t>
            </a:r>
            <a:endParaRPr lang="cs-CZ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cs-CZ" sz="20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2Ale </a:t>
            </a:r>
            <a:r>
              <a:rPr lang="cs-CZ" sz="20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Abram</a:t>
            </a:r>
            <a:r>
              <a:rPr lang="cs-CZ" sz="20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řekl: Panovníku Hospodine, </a:t>
            </a:r>
            <a:r>
              <a:rPr lang="cs-CZ" sz="2000" b="1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 mi chceš dát</a:t>
            </a:r>
            <a:r>
              <a:rPr lang="cs-CZ" sz="20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Vždyť já </a:t>
            </a:r>
            <a:r>
              <a:rPr lang="cs-CZ" sz="2000" b="1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odcházím bezdětný </a:t>
            </a:r>
            <a:r>
              <a:rPr lang="cs-CZ" sz="20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nárok na můj dům bude mít damašský </a:t>
            </a:r>
            <a:r>
              <a:rPr lang="cs-CZ" sz="20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Elíezer</a:t>
            </a:r>
            <a:r>
              <a:rPr lang="cs-CZ" sz="20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cs-CZ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cs-CZ" sz="20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3Abram ještě řekl: Hle, nedal jsi mi potomka, a tak bude mým dědicem potomek mého domu.</a:t>
            </a:r>
            <a:endParaRPr lang="cs-CZ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cs-CZ" sz="20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4A hle, stalo se k němu Hospodinovo slovo: Ten nebude tvým dědicem, nýbrž </a:t>
            </a:r>
            <a:r>
              <a:rPr lang="cs-CZ" sz="2000" b="1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ten, kdo vyjde ze tvých beder, bude tvým dědicem. </a:t>
            </a:r>
            <a:endParaRPr lang="cs-CZ" b="1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cs-CZ" sz="20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5Vyvedl ho ven a řekl: </a:t>
            </a:r>
            <a:r>
              <a:rPr lang="cs-CZ" sz="2000" b="1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Jen pohleď na nebesa </a:t>
            </a:r>
            <a:r>
              <a:rPr lang="cs-CZ" sz="20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spočítej hvězdy, </a:t>
            </a:r>
            <a:r>
              <a:rPr lang="cs-CZ" sz="20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budešli</a:t>
            </a:r>
            <a:r>
              <a:rPr lang="cs-CZ" sz="20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moci spočítat. A řekl mu: Tak bude tvé potomstvo.</a:t>
            </a:r>
            <a:endParaRPr lang="cs-CZ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415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46308D2-109A-6EDE-7EF1-51127BFFC066}"/>
              </a:ext>
            </a:extLst>
          </p:cNvPr>
          <p:cNvSpPr txBox="1"/>
          <p:nvPr/>
        </p:nvSpPr>
        <p:spPr>
          <a:xfrm>
            <a:off x="430696" y="439523"/>
            <a:ext cx="11476382" cy="4221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cs-CZ" sz="2400" kern="1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1M 17, 15-17</a:t>
            </a:r>
            <a:endParaRPr lang="cs-CZ" sz="20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cs-CZ" sz="2400" i="1" kern="1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15 Potom Bůh řekl Abrahamovi: Ohledně tvé ženy </a:t>
            </a:r>
            <a:r>
              <a:rPr lang="cs-CZ" sz="2400" i="1" kern="100" dirty="0" err="1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Sáraji</a:t>
            </a:r>
            <a:r>
              <a:rPr lang="cs-CZ" sz="2400" i="1" kern="1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nebudeš ji již nazývat </a:t>
            </a:r>
            <a:r>
              <a:rPr lang="cs-CZ" sz="2400" i="1" kern="100" dirty="0" err="1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Sáraj</a:t>
            </a:r>
            <a:r>
              <a:rPr lang="cs-CZ" sz="2400" i="1" kern="1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ale její jméno bude Sára. </a:t>
            </a:r>
            <a:endParaRPr lang="cs-CZ" sz="20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cs-CZ" sz="2400" i="1" kern="1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16 Požehnám ji a také z ní ti dám syna. Požehnám ji a budou z ní národy, budou z ní králové národů. </a:t>
            </a:r>
            <a:endParaRPr lang="cs-CZ" sz="20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cs-CZ" sz="2400" i="1" kern="1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17 Abraham </a:t>
            </a:r>
            <a:r>
              <a:rPr lang="cs-CZ" sz="2400" b="1" i="1" kern="1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padl na tvář a smál se</a:t>
            </a:r>
            <a:r>
              <a:rPr lang="cs-CZ" sz="2400" i="1" kern="1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 Řekl si v srdci: Cožpak se stoletému může něco narodit? A Sára bude snad v devadesáti letech rodit?</a:t>
            </a:r>
            <a:endParaRPr lang="cs-CZ" sz="20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224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93332812-7A8E-4D78-0DE9-2A23C1C21B50}"/>
              </a:ext>
            </a:extLst>
          </p:cNvPr>
          <p:cNvSpPr txBox="1"/>
          <p:nvPr/>
        </p:nvSpPr>
        <p:spPr>
          <a:xfrm>
            <a:off x="636104" y="496523"/>
            <a:ext cx="10190922" cy="2364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cs-CZ" sz="2400" kern="1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Lukáš 1,38 </a:t>
            </a:r>
          </a:p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endParaRPr lang="cs-CZ" sz="20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cs-CZ" sz="2400" i="1" kern="1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Marie řekla: “Hle, jsem Pánova otrokyně; nechť se mi stane podle tvého slova.” A anděl od ní odešel.</a:t>
            </a:r>
            <a:endParaRPr lang="cs-CZ" sz="20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178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2EF4C9A1-D2DB-7105-E2FF-508316E6CBBC}"/>
              </a:ext>
            </a:extLst>
          </p:cNvPr>
          <p:cNvSpPr txBox="1"/>
          <p:nvPr/>
        </p:nvSpPr>
        <p:spPr>
          <a:xfrm>
            <a:off x="506896" y="418176"/>
            <a:ext cx="11178208" cy="3010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2400" kern="1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Matouš 8, 19-20 </a:t>
            </a:r>
            <a:endParaRPr lang="cs-CZ" sz="20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2400" i="1" kern="1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19 Tu přišel jeden učitel Zákona a řekl mu: “Učiteli, budu tě následovat, kamkoli půjdeš.”</a:t>
            </a:r>
            <a:endParaRPr lang="cs-CZ" sz="20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2400" i="1" kern="1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20 A Ježíš mu řekl: “Lišky mají doupata a nebeští ptáci hnízda, ale Syn člověka </a:t>
            </a:r>
            <a:r>
              <a:rPr lang="cs-CZ" sz="2400" b="1" i="1" kern="1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nemá, kde by hlavu složil</a:t>
            </a:r>
            <a:r>
              <a:rPr lang="cs-CZ" sz="2400" i="1" kern="1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.” </a:t>
            </a:r>
            <a:endParaRPr lang="cs-CZ" sz="20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198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FC6C7976-C2C4-9A94-6DD3-159AC2091606}"/>
              </a:ext>
            </a:extLst>
          </p:cNvPr>
          <p:cNvSpPr txBox="1"/>
          <p:nvPr/>
        </p:nvSpPr>
        <p:spPr>
          <a:xfrm>
            <a:off x="543339" y="338875"/>
            <a:ext cx="11138452" cy="4251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2000" kern="1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Marek 1, 16-20</a:t>
            </a:r>
            <a:endParaRPr lang="cs-CZ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2000" i="1" kern="1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16 A když šel podél Galilejského moře, uviděl Šimona a Šimonova bratra Ondřeje, jak do moře vrhají síť; byli totiž rybáři. </a:t>
            </a:r>
            <a:endParaRPr lang="cs-CZ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2000" i="1" kern="1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17 Ježíš jim řekl: “Pojďte za mnou a učiním, že se stanete rybáři lidí.” </a:t>
            </a:r>
            <a:endParaRPr lang="cs-CZ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2000" i="1" kern="1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18 A hned opustili sítě a následovali ho. </a:t>
            </a:r>
            <a:endParaRPr lang="cs-CZ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2000" i="1" kern="1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19 A když šel kousek dál, uviděl Jakuba </a:t>
            </a:r>
            <a:r>
              <a:rPr lang="cs-CZ" sz="2000" i="1" kern="100" dirty="0" err="1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Zebedeova</a:t>
            </a:r>
            <a:r>
              <a:rPr lang="cs-CZ" sz="2000" i="1" kern="1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a jeho bratra Jana, jak v lodi spravují sítě.</a:t>
            </a:r>
            <a:endParaRPr lang="cs-CZ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2000" i="1" kern="1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20 A hned je povolal. Zanechali svého otce </a:t>
            </a:r>
            <a:r>
              <a:rPr lang="cs-CZ" sz="2000" i="1" kern="100" dirty="0" err="1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Zebedea</a:t>
            </a:r>
            <a:r>
              <a:rPr lang="cs-CZ" sz="2000" i="1" kern="1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v lodi s najatými pomocníky a odešli za ním.</a:t>
            </a:r>
            <a:endParaRPr lang="cs-CZ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534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835CC27-48BC-7F24-BB7D-072A653C8917}"/>
              </a:ext>
            </a:extLst>
          </p:cNvPr>
          <p:cNvSpPr txBox="1"/>
          <p:nvPr/>
        </p:nvSpPr>
        <p:spPr>
          <a:xfrm>
            <a:off x="364435" y="236454"/>
            <a:ext cx="11304104" cy="4723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2000" kern="1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Jakub 4, 13 -14, </a:t>
            </a:r>
            <a:endParaRPr lang="cs-CZ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2000" i="1" kern="1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13 Nuže nyní vy, kteří říkáte: "Dnes nebo zítra půjdeme do toho a toho města a zůstaneme tam rok a budeme obchodovat a vydělávat" -- 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2000" i="1" kern="1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14 </a:t>
            </a:r>
            <a:r>
              <a:rPr lang="cs-CZ" sz="2000" b="1" i="1" kern="1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nevíte, co bude zítra</a:t>
            </a:r>
            <a:r>
              <a:rPr lang="cs-CZ" sz="2000" i="1" kern="1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! Co je váš život? Vždyť </a:t>
            </a:r>
            <a:r>
              <a:rPr lang="cs-CZ" sz="2000" b="1" i="1" kern="1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jste pára</a:t>
            </a:r>
            <a:r>
              <a:rPr lang="cs-CZ" sz="2000" i="1" kern="1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která se na chvilku ukazuje a potom mizí.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cs-CZ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2000" kern="100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</a:t>
            </a:r>
            <a:r>
              <a:rPr lang="cs-CZ" sz="2000" kern="1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řísloví 27, 1.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cs-CZ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2000" i="1" kern="1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1Nechlub se zítřejším dnem, neboť </a:t>
            </a:r>
            <a:r>
              <a:rPr lang="cs-CZ" sz="2000" b="1" i="1" kern="1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nevíš, co den přinese</a:t>
            </a:r>
            <a:r>
              <a:rPr lang="cs-CZ" sz="2000" i="1" kern="1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cs-CZ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356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8DFEC226-62CF-567B-4A1A-A2F6021DF6CF}"/>
              </a:ext>
            </a:extLst>
          </p:cNvPr>
          <p:cNvSpPr txBox="1"/>
          <p:nvPr/>
        </p:nvSpPr>
        <p:spPr>
          <a:xfrm>
            <a:off x="371060" y="462027"/>
            <a:ext cx="1117821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0" i="0" dirty="0" err="1">
                <a:solidFill>
                  <a:srgbClr val="121212"/>
                </a:solidFill>
                <a:effectLst/>
                <a:latin typeface="Inter"/>
              </a:rPr>
              <a:t>Lk</a:t>
            </a:r>
            <a:r>
              <a:rPr lang="cs-CZ" sz="2800" b="0" i="0" dirty="0">
                <a:solidFill>
                  <a:srgbClr val="121212"/>
                </a:solidFill>
                <a:effectLst/>
                <a:latin typeface="Inter"/>
              </a:rPr>
              <a:t> 12,40</a:t>
            </a:r>
          </a:p>
          <a:p>
            <a:endParaRPr lang="cs-CZ" sz="2800" dirty="0">
              <a:solidFill>
                <a:srgbClr val="121212"/>
              </a:solidFill>
              <a:latin typeface="Inter"/>
            </a:endParaRPr>
          </a:p>
          <a:p>
            <a:r>
              <a:rPr lang="cs-CZ" sz="2800" b="0" i="0" dirty="0">
                <a:solidFill>
                  <a:srgbClr val="121212"/>
                </a:solidFill>
                <a:effectLst/>
                <a:latin typeface="Inter"/>
              </a:rPr>
              <a:t>Také vy buďte připraveni, protože neznáte hodinu, v níž Syn člověka přijde.”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798463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8B8FDB5A-1A2B-A5D3-5E2D-1734208D372B}"/>
              </a:ext>
            </a:extLst>
          </p:cNvPr>
          <p:cNvSpPr txBox="1"/>
          <p:nvPr/>
        </p:nvSpPr>
        <p:spPr>
          <a:xfrm>
            <a:off x="675861" y="414041"/>
            <a:ext cx="11005930" cy="1635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2000" kern="1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Žalm 62, 8-9</a:t>
            </a:r>
            <a:endParaRPr lang="cs-CZ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2000" i="1" kern="1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 Bohu je má spása a sláva, on je má pevná skála -- </a:t>
            </a:r>
            <a:r>
              <a:rPr lang="cs-CZ" sz="2000" b="1" i="1" kern="1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 Bohu mám útočiště</a:t>
            </a:r>
            <a:r>
              <a:rPr lang="cs-CZ" sz="2000" i="1" kern="1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cs-CZ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2000" i="1" kern="1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Lidé, doufejte v něj v každý čas, vylévejte před ním své srdce -- </a:t>
            </a:r>
            <a:r>
              <a:rPr lang="cs-CZ" sz="2000" b="1" i="1" kern="1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Bůh je naše útočiště</a:t>
            </a:r>
            <a:r>
              <a:rPr lang="cs-CZ" sz="2000" i="1" kern="1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cs-CZ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654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384221E4-31DE-7936-627D-35F1921F933B}"/>
              </a:ext>
            </a:extLst>
          </p:cNvPr>
          <p:cNvSpPr txBox="1"/>
          <p:nvPr/>
        </p:nvSpPr>
        <p:spPr>
          <a:xfrm>
            <a:off x="470452" y="462046"/>
            <a:ext cx="11403495" cy="1800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2400" kern="1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Jan 3, 8. </a:t>
            </a:r>
            <a:endParaRPr lang="cs-CZ" sz="20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2400" i="1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Vítr vane, kam chce, a slyšíš jeho zvuk, ale </a:t>
            </a:r>
            <a:r>
              <a:rPr lang="cs-CZ" sz="2400" b="1" i="1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nevíš, odkud přichází a kam jde</a:t>
            </a:r>
            <a:r>
              <a:rPr lang="cs-CZ" sz="2400" i="1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Tak je to s každým, kdo se narodil z Ducha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899057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03BC1F0F-645A-26A2-22E9-A0208CF54CC9}"/>
              </a:ext>
            </a:extLst>
          </p:cNvPr>
          <p:cNvSpPr txBox="1"/>
          <p:nvPr/>
        </p:nvSpPr>
        <p:spPr>
          <a:xfrm>
            <a:off x="675860" y="427921"/>
            <a:ext cx="11191461" cy="1532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2000" kern="1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Jozue 1,9 </a:t>
            </a:r>
            <a:endParaRPr lang="cs-CZ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2000" i="1" kern="1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Vždyť jsem ti přikázal: Posilni se a buď odvážný, </a:t>
            </a:r>
            <a:r>
              <a:rPr lang="cs-CZ" sz="2000" b="1" i="1" kern="1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neměj strach a neděs se</a:t>
            </a:r>
            <a:r>
              <a:rPr lang="cs-CZ" sz="2000" i="1" kern="1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protože Hospodin, tvůj Bůh, bude s tebou všude, kam půjdeš.</a:t>
            </a:r>
            <a:endParaRPr lang="cs-CZ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3862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5BC25410-211A-2E0D-141C-4DD50749D60A}"/>
              </a:ext>
            </a:extLst>
          </p:cNvPr>
          <p:cNvSpPr txBox="1"/>
          <p:nvPr/>
        </p:nvSpPr>
        <p:spPr>
          <a:xfrm>
            <a:off x="284921" y="441174"/>
            <a:ext cx="11509514" cy="1800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cs-CZ" sz="2400" kern="1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Jeremiáš 29, 11. </a:t>
            </a:r>
            <a:endParaRPr lang="cs-CZ" sz="20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cs-CZ" sz="2400" i="1" kern="1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Vždyť já znám úmysly, které s vámi zamýšlím, je Hospodinův výrok. Úmysly o pokoji a ne o zlu, abych vám dal budoucnost a naději.</a:t>
            </a:r>
            <a:endParaRPr lang="cs-CZ" sz="20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2376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9CCE540-2108-F0CF-CDFF-093B562C8C40}"/>
              </a:ext>
            </a:extLst>
          </p:cNvPr>
          <p:cNvSpPr txBox="1"/>
          <p:nvPr/>
        </p:nvSpPr>
        <p:spPr>
          <a:xfrm>
            <a:off x="2541493" y="846711"/>
            <a:ext cx="75505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0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Heisenbergův princip neurčitosti</a:t>
            </a:r>
            <a:endParaRPr lang="cs-CZ" sz="40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0C59CA1-8771-58D3-3078-EF7B7C6B84A3}"/>
              </a:ext>
            </a:extLst>
          </p:cNvPr>
          <p:cNvSpPr txBox="1"/>
          <p:nvPr/>
        </p:nvSpPr>
        <p:spPr>
          <a:xfrm>
            <a:off x="4028661" y="2111273"/>
            <a:ext cx="323353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400" b="0" i="0" dirty="0">
                <a:effectLst/>
                <a:latin typeface="Google Sans"/>
              </a:rPr>
              <a:t>Δ</a:t>
            </a:r>
            <a:r>
              <a:rPr lang="cs-CZ" sz="4400" b="0" i="0" dirty="0">
                <a:effectLst/>
                <a:latin typeface="Google Sans"/>
              </a:rPr>
              <a:t>x · </a:t>
            </a:r>
            <a:r>
              <a:rPr lang="el-GR" sz="4400" b="0" i="0" dirty="0">
                <a:effectLst/>
                <a:latin typeface="Google Sans"/>
              </a:rPr>
              <a:t>Δ</a:t>
            </a:r>
            <a:r>
              <a:rPr lang="cs-CZ" sz="4400" b="0" i="0" dirty="0">
                <a:effectLst/>
                <a:latin typeface="Google Sans"/>
              </a:rPr>
              <a:t>p ≥ ħ/2</a:t>
            </a:r>
            <a:endParaRPr lang="cs-CZ" sz="44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CCBC189-E5F9-0EA4-F730-EBD6AD3C4223}"/>
              </a:ext>
            </a:extLst>
          </p:cNvPr>
          <p:cNvSpPr txBox="1"/>
          <p:nvPr/>
        </p:nvSpPr>
        <p:spPr>
          <a:xfrm>
            <a:off x="5645426" y="3363604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0" i="0" dirty="0">
                <a:effectLst/>
                <a:latin typeface="Google Sans"/>
              </a:rPr>
              <a:t>Δ</a:t>
            </a:r>
            <a:r>
              <a:rPr lang="cs-CZ" sz="2400" b="0" i="0" dirty="0">
                <a:effectLst/>
                <a:latin typeface="Google Sans"/>
              </a:rPr>
              <a:t>x je nejistota v určení polohy částice</a:t>
            </a:r>
          </a:p>
          <a:p>
            <a:r>
              <a:rPr lang="el-GR" sz="2400" b="0" i="0" dirty="0">
                <a:effectLst/>
                <a:latin typeface="Google Sans"/>
              </a:rPr>
              <a:t>Δ</a:t>
            </a:r>
            <a:r>
              <a:rPr lang="cs-CZ" sz="2400" b="0" i="0" dirty="0">
                <a:effectLst/>
                <a:latin typeface="Google Sans"/>
              </a:rPr>
              <a:t>p je nejistota v určení hybnosti částice</a:t>
            </a:r>
            <a:endParaRPr lang="cs-CZ" sz="2400" dirty="0">
              <a:latin typeface="Google Sans"/>
            </a:endParaRPr>
          </a:p>
          <a:p>
            <a:r>
              <a:rPr lang="cs-CZ" sz="2400" b="0" i="0" dirty="0">
                <a:effectLst/>
                <a:latin typeface="Google Sans"/>
              </a:rPr>
              <a:t>ħ je redukovaná Planckova konstanta</a:t>
            </a:r>
            <a:endParaRPr lang="cs-CZ" sz="2400" dirty="0"/>
          </a:p>
        </p:txBody>
      </p:sp>
      <p:sp>
        <p:nvSpPr>
          <p:cNvPr id="5" name="Volný tvar: obrazec 4">
            <a:extLst>
              <a:ext uri="{FF2B5EF4-FFF2-40B4-BE49-F238E27FC236}">
                <a16:creationId xmlns:a16="http://schemas.microsoft.com/office/drawing/2014/main" id="{80563BF5-6BB1-6EE1-7CDE-5B469E6BDF6E}"/>
              </a:ext>
            </a:extLst>
          </p:cNvPr>
          <p:cNvSpPr/>
          <p:nvPr/>
        </p:nvSpPr>
        <p:spPr>
          <a:xfrm>
            <a:off x="4002157" y="2153478"/>
            <a:ext cx="649356" cy="655983"/>
          </a:xfrm>
          <a:custGeom>
            <a:avLst/>
            <a:gdLst>
              <a:gd name="connsiteX0" fmla="*/ 324678 w 649356"/>
              <a:gd name="connsiteY0" fmla="*/ 0 h 655983"/>
              <a:gd name="connsiteX1" fmla="*/ 238539 w 649356"/>
              <a:gd name="connsiteY1" fmla="*/ 6626 h 655983"/>
              <a:gd name="connsiteX2" fmla="*/ 205408 w 649356"/>
              <a:gd name="connsiteY2" fmla="*/ 26505 h 655983"/>
              <a:gd name="connsiteX3" fmla="*/ 172278 w 649356"/>
              <a:gd name="connsiteY3" fmla="*/ 39757 h 655983"/>
              <a:gd name="connsiteX4" fmla="*/ 132521 w 649356"/>
              <a:gd name="connsiteY4" fmla="*/ 79513 h 655983"/>
              <a:gd name="connsiteX5" fmla="*/ 99391 w 649356"/>
              <a:gd name="connsiteY5" fmla="*/ 106018 h 655983"/>
              <a:gd name="connsiteX6" fmla="*/ 86139 w 649356"/>
              <a:gd name="connsiteY6" fmla="*/ 125896 h 655983"/>
              <a:gd name="connsiteX7" fmla="*/ 66260 w 649356"/>
              <a:gd name="connsiteY7" fmla="*/ 152400 h 655983"/>
              <a:gd name="connsiteX8" fmla="*/ 39756 w 649356"/>
              <a:gd name="connsiteY8" fmla="*/ 212035 h 655983"/>
              <a:gd name="connsiteX9" fmla="*/ 26504 w 649356"/>
              <a:gd name="connsiteY9" fmla="*/ 231913 h 655983"/>
              <a:gd name="connsiteX10" fmla="*/ 13252 w 649356"/>
              <a:gd name="connsiteY10" fmla="*/ 311426 h 655983"/>
              <a:gd name="connsiteX11" fmla="*/ 0 w 649356"/>
              <a:gd name="connsiteY11" fmla="*/ 410818 h 655983"/>
              <a:gd name="connsiteX12" fmla="*/ 6626 w 649356"/>
              <a:gd name="connsiteY12" fmla="*/ 483705 h 655983"/>
              <a:gd name="connsiteX13" fmla="*/ 13252 w 649356"/>
              <a:gd name="connsiteY13" fmla="*/ 503583 h 655983"/>
              <a:gd name="connsiteX14" fmla="*/ 33130 w 649356"/>
              <a:gd name="connsiteY14" fmla="*/ 523461 h 655983"/>
              <a:gd name="connsiteX15" fmla="*/ 145773 w 649356"/>
              <a:gd name="connsiteY15" fmla="*/ 589722 h 655983"/>
              <a:gd name="connsiteX16" fmla="*/ 265043 w 649356"/>
              <a:gd name="connsiteY16" fmla="*/ 642731 h 655983"/>
              <a:gd name="connsiteX17" fmla="*/ 284921 w 649356"/>
              <a:gd name="connsiteY17" fmla="*/ 649357 h 655983"/>
              <a:gd name="connsiteX18" fmla="*/ 364434 w 649356"/>
              <a:gd name="connsiteY18" fmla="*/ 655983 h 655983"/>
              <a:gd name="connsiteX19" fmla="*/ 450573 w 649356"/>
              <a:gd name="connsiteY19" fmla="*/ 649357 h 655983"/>
              <a:gd name="connsiteX20" fmla="*/ 516834 w 649356"/>
              <a:gd name="connsiteY20" fmla="*/ 629479 h 655983"/>
              <a:gd name="connsiteX21" fmla="*/ 563217 w 649356"/>
              <a:gd name="connsiteY21" fmla="*/ 596348 h 655983"/>
              <a:gd name="connsiteX22" fmla="*/ 589721 w 649356"/>
              <a:gd name="connsiteY22" fmla="*/ 569844 h 655983"/>
              <a:gd name="connsiteX23" fmla="*/ 616226 w 649356"/>
              <a:gd name="connsiteY23" fmla="*/ 516835 h 655983"/>
              <a:gd name="connsiteX24" fmla="*/ 629478 w 649356"/>
              <a:gd name="connsiteY24" fmla="*/ 496957 h 655983"/>
              <a:gd name="connsiteX25" fmla="*/ 636104 w 649356"/>
              <a:gd name="connsiteY25" fmla="*/ 470452 h 655983"/>
              <a:gd name="connsiteX26" fmla="*/ 649356 w 649356"/>
              <a:gd name="connsiteY26" fmla="*/ 424070 h 655983"/>
              <a:gd name="connsiteX27" fmla="*/ 636104 w 649356"/>
              <a:gd name="connsiteY27" fmla="*/ 238539 h 655983"/>
              <a:gd name="connsiteX28" fmla="*/ 629478 w 649356"/>
              <a:gd name="connsiteY28" fmla="*/ 218661 h 655983"/>
              <a:gd name="connsiteX29" fmla="*/ 616226 w 649356"/>
              <a:gd name="connsiteY29" fmla="*/ 185531 h 655983"/>
              <a:gd name="connsiteX30" fmla="*/ 602973 w 649356"/>
              <a:gd name="connsiteY30" fmla="*/ 165652 h 655983"/>
              <a:gd name="connsiteX31" fmla="*/ 569843 w 649356"/>
              <a:gd name="connsiteY31" fmla="*/ 152400 h 655983"/>
              <a:gd name="connsiteX32" fmla="*/ 549965 w 649356"/>
              <a:gd name="connsiteY32" fmla="*/ 139148 h 655983"/>
              <a:gd name="connsiteX33" fmla="*/ 496956 w 649356"/>
              <a:gd name="connsiteY33" fmla="*/ 112644 h 655983"/>
              <a:gd name="connsiteX34" fmla="*/ 463826 w 649356"/>
              <a:gd name="connsiteY34" fmla="*/ 92765 h 655983"/>
              <a:gd name="connsiteX35" fmla="*/ 437321 w 649356"/>
              <a:gd name="connsiteY35" fmla="*/ 79513 h 65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9356" h="655983">
                <a:moveTo>
                  <a:pt x="324678" y="0"/>
                </a:moveTo>
                <a:cubicBezTo>
                  <a:pt x="295965" y="2209"/>
                  <a:pt x="267114" y="3054"/>
                  <a:pt x="238539" y="6626"/>
                </a:cubicBezTo>
                <a:cubicBezTo>
                  <a:pt x="205249" y="10787"/>
                  <a:pt x="230293" y="12284"/>
                  <a:pt x="205408" y="26505"/>
                </a:cubicBezTo>
                <a:cubicBezTo>
                  <a:pt x="195081" y="32406"/>
                  <a:pt x="183321" y="35340"/>
                  <a:pt x="172278" y="39757"/>
                </a:cubicBezTo>
                <a:cubicBezTo>
                  <a:pt x="159026" y="53009"/>
                  <a:pt x="147155" y="67805"/>
                  <a:pt x="132521" y="79513"/>
                </a:cubicBezTo>
                <a:cubicBezTo>
                  <a:pt x="121478" y="88348"/>
                  <a:pt x="109391" y="96018"/>
                  <a:pt x="99391" y="106018"/>
                </a:cubicBezTo>
                <a:cubicBezTo>
                  <a:pt x="93760" y="111649"/>
                  <a:pt x="90768" y="119416"/>
                  <a:pt x="86139" y="125896"/>
                </a:cubicBezTo>
                <a:cubicBezTo>
                  <a:pt x="79720" y="134882"/>
                  <a:pt x="72113" y="143035"/>
                  <a:pt x="66260" y="152400"/>
                </a:cubicBezTo>
                <a:cubicBezTo>
                  <a:pt x="48699" y="180497"/>
                  <a:pt x="55460" y="180627"/>
                  <a:pt x="39756" y="212035"/>
                </a:cubicBezTo>
                <a:cubicBezTo>
                  <a:pt x="36195" y="219158"/>
                  <a:pt x="30921" y="225287"/>
                  <a:pt x="26504" y="231913"/>
                </a:cubicBezTo>
                <a:cubicBezTo>
                  <a:pt x="22087" y="258417"/>
                  <a:pt x="16219" y="284720"/>
                  <a:pt x="13252" y="311426"/>
                </a:cubicBezTo>
                <a:cubicBezTo>
                  <a:pt x="5142" y="384414"/>
                  <a:pt x="9914" y="351332"/>
                  <a:pt x="0" y="410818"/>
                </a:cubicBezTo>
                <a:cubicBezTo>
                  <a:pt x="2209" y="435114"/>
                  <a:pt x="3176" y="459554"/>
                  <a:pt x="6626" y="483705"/>
                </a:cubicBezTo>
                <a:cubicBezTo>
                  <a:pt x="7614" y="490619"/>
                  <a:pt x="9378" y="497772"/>
                  <a:pt x="13252" y="503583"/>
                </a:cubicBezTo>
                <a:cubicBezTo>
                  <a:pt x="18450" y="511380"/>
                  <a:pt x="25878" y="517527"/>
                  <a:pt x="33130" y="523461"/>
                </a:cubicBezTo>
                <a:cubicBezTo>
                  <a:pt x="96484" y="575296"/>
                  <a:pt x="72906" y="555206"/>
                  <a:pt x="145773" y="589722"/>
                </a:cubicBezTo>
                <a:cubicBezTo>
                  <a:pt x="238503" y="633646"/>
                  <a:pt x="181584" y="612381"/>
                  <a:pt x="265043" y="642731"/>
                </a:cubicBezTo>
                <a:cubicBezTo>
                  <a:pt x="271607" y="645118"/>
                  <a:pt x="277998" y="648434"/>
                  <a:pt x="284921" y="649357"/>
                </a:cubicBezTo>
                <a:cubicBezTo>
                  <a:pt x="311284" y="652872"/>
                  <a:pt x="337930" y="653774"/>
                  <a:pt x="364434" y="655983"/>
                </a:cubicBezTo>
                <a:cubicBezTo>
                  <a:pt x="393147" y="653774"/>
                  <a:pt x="422094" y="653629"/>
                  <a:pt x="450573" y="649357"/>
                </a:cubicBezTo>
                <a:cubicBezTo>
                  <a:pt x="464366" y="647288"/>
                  <a:pt x="498774" y="635499"/>
                  <a:pt x="516834" y="629479"/>
                </a:cubicBezTo>
                <a:cubicBezTo>
                  <a:pt x="531676" y="619584"/>
                  <a:pt x="550069" y="607853"/>
                  <a:pt x="563217" y="596348"/>
                </a:cubicBezTo>
                <a:cubicBezTo>
                  <a:pt x="572620" y="588121"/>
                  <a:pt x="581590" y="579330"/>
                  <a:pt x="589721" y="569844"/>
                </a:cubicBezTo>
                <a:cubicBezTo>
                  <a:pt x="608140" y="548354"/>
                  <a:pt x="602151" y="544983"/>
                  <a:pt x="616226" y="516835"/>
                </a:cubicBezTo>
                <a:cubicBezTo>
                  <a:pt x="619787" y="509712"/>
                  <a:pt x="625061" y="503583"/>
                  <a:pt x="629478" y="496957"/>
                </a:cubicBezTo>
                <a:cubicBezTo>
                  <a:pt x="631687" y="488122"/>
                  <a:pt x="633602" y="479209"/>
                  <a:pt x="636104" y="470452"/>
                </a:cubicBezTo>
                <a:cubicBezTo>
                  <a:pt x="655118" y="403900"/>
                  <a:pt x="628638" y="506941"/>
                  <a:pt x="649356" y="424070"/>
                </a:cubicBezTo>
                <a:cubicBezTo>
                  <a:pt x="644939" y="362226"/>
                  <a:pt x="642076" y="300252"/>
                  <a:pt x="636104" y="238539"/>
                </a:cubicBezTo>
                <a:cubicBezTo>
                  <a:pt x="635431" y="231587"/>
                  <a:pt x="631930" y="225201"/>
                  <a:pt x="629478" y="218661"/>
                </a:cubicBezTo>
                <a:cubicBezTo>
                  <a:pt x="625302" y="207524"/>
                  <a:pt x="621545" y="196169"/>
                  <a:pt x="616226" y="185531"/>
                </a:cubicBezTo>
                <a:cubicBezTo>
                  <a:pt x="612664" y="178408"/>
                  <a:pt x="609453" y="170281"/>
                  <a:pt x="602973" y="165652"/>
                </a:cubicBezTo>
                <a:cubicBezTo>
                  <a:pt x="593294" y="158739"/>
                  <a:pt x="580481" y="157719"/>
                  <a:pt x="569843" y="152400"/>
                </a:cubicBezTo>
                <a:cubicBezTo>
                  <a:pt x="562720" y="148839"/>
                  <a:pt x="556956" y="142961"/>
                  <a:pt x="549965" y="139148"/>
                </a:cubicBezTo>
                <a:cubicBezTo>
                  <a:pt x="532622" y="129688"/>
                  <a:pt x="513896" y="122808"/>
                  <a:pt x="496956" y="112644"/>
                </a:cubicBezTo>
                <a:cubicBezTo>
                  <a:pt x="485913" y="106018"/>
                  <a:pt x="475345" y="98525"/>
                  <a:pt x="463826" y="92765"/>
                </a:cubicBezTo>
                <a:cubicBezTo>
                  <a:pt x="433368" y="77536"/>
                  <a:pt x="452292" y="94484"/>
                  <a:pt x="437321" y="79513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F72B3DE6-0BFB-E521-A497-2BC63C9CA119}"/>
              </a:ext>
            </a:extLst>
          </p:cNvPr>
          <p:cNvCxnSpPr>
            <a:cxnSpLocks/>
          </p:cNvCxnSpPr>
          <p:nvPr/>
        </p:nvCxnSpPr>
        <p:spPr>
          <a:xfrm flipV="1">
            <a:off x="3790122" y="1954696"/>
            <a:ext cx="0" cy="105354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Volný tvar: obrazec 11">
            <a:extLst>
              <a:ext uri="{FF2B5EF4-FFF2-40B4-BE49-F238E27FC236}">
                <a16:creationId xmlns:a16="http://schemas.microsoft.com/office/drawing/2014/main" id="{E40D05D0-1826-019D-B8FC-8BFA61ABA3D9}"/>
              </a:ext>
            </a:extLst>
          </p:cNvPr>
          <p:cNvSpPr/>
          <p:nvPr/>
        </p:nvSpPr>
        <p:spPr>
          <a:xfrm>
            <a:off x="5049373" y="2203586"/>
            <a:ext cx="649356" cy="655983"/>
          </a:xfrm>
          <a:custGeom>
            <a:avLst/>
            <a:gdLst>
              <a:gd name="connsiteX0" fmla="*/ 324678 w 649356"/>
              <a:gd name="connsiteY0" fmla="*/ 0 h 655983"/>
              <a:gd name="connsiteX1" fmla="*/ 238539 w 649356"/>
              <a:gd name="connsiteY1" fmla="*/ 6626 h 655983"/>
              <a:gd name="connsiteX2" fmla="*/ 205408 w 649356"/>
              <a:gd name="connsiteY2" fmla="*/ 26505 h 655983"/>
              <a:gd name="connsiteX3" fmla="*/ 172278 w 649356"/>
              <a:gd name="connsiteY3" fmla="*/ 39757 h 655983"/>
              <a:gd name="connsiteX4" fmla="*/ 132521 w 649356"/>
              <a:gd name="connsiteY4" fmla="*/ 79513 h 655983"/>
              <a:gd name="connsiteX5" fmla="*/ 99391 w 649356"/>
              <a:gd name="connsiteY5" fmla="*/ 106018 h 655983"/>
              <a:gd name="connsiteX6" fmla="*/ 86139 w 649356"/>
              <a:gd name="connsiteY6" fmla="*/ 125896 h 655983"/>
              <a:gd name="connsiteX7" fmla="*/ 66260 w 649356"/>
              <a:gd name="connsiteY7" fmla="*/ 152400 h 655983"/>
              <a:gd name="connsiteX8" fmla="*/ 39756 w 649356"/>
              <a:gd name="connsiteY8" fmla="*/ 212035 h 655983"/>
              <a:gd name="connsiteX9" fmla="*/ 26504 w 649356"/>
              <a:gd name="connsiteY9" fmla="*/ 231913 h 655983"/>
              <a:gd name="connsiteX10" fmla="*/ 13252 w 649356"/>
              <a:gd name="connsiteY10" fmla="*/ 311426 h 655983"/>
              <a:gd name="connsiteX11" fmla="*/ 0 w 649356"/>
              <a:gd name="connsiteY11" fmla="*/ 410818 h 655983"/>
              <a:gd name="connsiteX12" fmla="*/ 6626 w 649356"/>
              <a:gd name="connsiteY12" fmla="*/ 483705 h 655983"/>
              <a:gd name="connsiteX13" fmla="*/ 13252 w 649356"/>
              <a:gd name="connsiteY13" fmla="*/ 503583 h 655983"/>
              <a:gd name="connsiteX14" fmla="*/ 33130 w 649356"/>
              <a:gd name="connsiteY14" fmla="*/ 523461 h 655983"/>
              <a:gd name="connsiteX15" fmla="*/ 145773 w 649356"/>
              <a:gd name="connsiteY15" fmla="*/ 589722 h 655983"/>
              <a:gd name="connsiteX16" fmla="*/ 265043 w 649356"/>
              <a:gd name="connsiteY16" fmla="*/ 642731 h 655983"/>
              <a:gd name="connsiteX17" fmla="*/ 284921 w 649356"/>
              <a:gd name="connsiteY17" fmla="*/ 649357 h 655983"/>
              <a:gd name="connsiteX18" fmla="*/ 364434 w 649356"/>
              <a:gd name="connsiteY18" fmla="*/ 655983 h 655983"/>
              <a:gd name="connsiteX19" fmla="*/ 450573 w 649356"/>
              <a:gd name="connsiteY19" fmla="*/ 649357 h 655983"/>
              <a:gd name="connsiteX20" fmla="*/ 516834 w 649356"/>
              <a:gd name="connsiteY20" fmla="*/ 629479 h 655983"/>
              <a:gd name="connsiteX21" fmla="*/ 563217 w 649356"/>
              <a:gd name="connsiteY21" fmla="*/ 596348 h 655983"/>
              <a:gd name="connsiteX22" fmla="*/ 589721 w 649356"/>
              <a:gd name="connsiteY22" fmla="*/ 569844 h 655983"/>
              <a:gd name="connsiteX23" fmla="*/ 616226 w 649356"/>
              <a:gd name="connsiteY23" fmla="*/ 516835 h 655983"/>
              <a:gd name="connsiteX24" fmla="*/ 629478 w 649356"/>
              <a:gd name="connsiteY24" fmla="*/ 496957 h 655983"/>
              <a:gd name="connsiteX25" fmla="*/ 636104 w 649356"/>
              <a:gd name="connsiteY25" fmla="*/ 470452 h 655983"/>
              <a:gd name="connsiteX26" fmla="*/ 649356 w 649356"/>
              <a:gd name="connsiteY26" fmla="*/ 424070 h 655983"/>
              <a:gd name="connsiteX27" fmla="*/ 636104 w 649356"/>
              <a:gd name="connsiteY27" fmla="*/ 238539 h 655983"/>
              <a:gd name="connsiteX28" fmla="*/ 629478 w 649356"/>
              <a:gd name="connsiteY28" fmla="*/ 218661 h 655983"/>
              <a:gd name="connsiteX29" fmla="*/ 616226 w 649356"/>
              <a:gd name="connsiteY29" fmla="*/ 185531 h 655983"/>
              <a:gd name="connsiteX30" fmla="*/ 602973 w 649356"/>
              <a:gd name="connsiteY30" fmla="*/ 165652 h 655983"/>
              <a:gd name="connsiteX31" fmla="*/ 569843 w 649356"/>
              <a:gd name="connsiteY31" fmla="*/ 152400 h 655983"/>
              <a:gd name="connsiteX32" fmla="*/ 549965 w 649356"/>
              <a:gd name="connsiteY32" fmla="*/ 139148 h 655983"/>
              <a:gd name="connsiteX33" fmla="*/ 496956 w 649356"/>
              <a:gd name="connsiteY33" fmla="*/ 112644 h 655983"/>
              <a:gd name="connsiteX34" fmla="*/ 463826 w 649356"/>
              <a:gd name="connsiteY34" fmla="*/ 92765 h 655983"/>
              <a:gd name="connsiteX35" fmla="*/ 437321 w 649356"/>
              <a:gd name="connsiteY35" fmla="*/ 79513 h 65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9356" h="655983">
                <a:moveTo>
                  <a:pt x="324678" y="0"/>
                </a:moveTo>
                <a:cubicBezTo>
                  <a:pt x="295965" y="2209"/>
                  <a:pt x="267114" y="3054"/>
                  <a:pt x="238539" y="6626"/>
                </a:cubicBezTo>
                <a:cubicBezTo>
                  <a:pt x="205249" y="10787"/>
                  <a:pt x="230293" y="12284"/>
                  <a:pt x="205408" y="26505"/>
                </a:cubicBezTo>
                <a:cubicBezTo>
                  <a:pt x="195081" y="32406"/>
                  <a:pt x="183321" y="35340"/>
                  <a:pt x="172278" y="39757"/>
                </a:cubicBezTo>
                <a:cubicBezTo>
                  <a:pt x="159026" y="53009"/>
                  <a:pt x="147155" y="67805"/>
                  <a:pt x="132521" y="79513"/>
                </a:cubicBezTo>
                <a:cubicBezTo>
                  <a:pt x="121478" y="88348"/>
                  <a:pt x="109391" y="96018"/>
                  <a:pt x="99391" y="106018"/>
                </a:cubicBezTo>
                <a:cubicBezTo>
                  <a:pt x="93760" y="111649"/>
                  <a:pt x="90768" y="119416"/>
                  <a:pt x="86139" y="125896"/>
                </a:cubicBezTo>
                <a:cubicBezTo>
                  <a:pt x="79720" y="134882"/>
                  <a:pt x="72113" y="143035"/>
                  <a:pt x="66260" y="152400"/>
                </a:cubicBezTo>
                <a:cubicBezTo>
                  <a:pt x="48699" y="180497"/>
                  <a:pt x="55460" y="180627"/>
                  <a:pt x="39756" y="212035"/>
                </a:cubicBezTo>
                <a:cubicBezTo>
                  <a:pt x="36195" y="219158"/>
                  <a:pt x="30921" y="225287"/>
                  <a:pt x="26504" y="231913"/>
                </a:cubicBezTo>
                <a:cubicBezTo>
                  <a:pt x="22087" y="258417"/>
                  <a:pt x="16219" y="284720"/>
                  <a:pt x="13252" y="311426"/>
                </a:cubicBezTo>
                <a:cubicBezTo>
                  <a:pt x="5142" y="384414"/>
                  <a:pt x="9914" y="351332"/>
                  <a:pt x="0" y="410818"/>
                </a:cubicBezTo>
                <a:cubicBezTo>
                  <a:pt x="2209" y="435114"/>
                  <a:pt x="3176" y="459554"/>
                  <a:pt x="6626" y="483705"/>
                </a:cubicBezTo>
                <a:cubicBezTo>
                  <a:pt x="7614" y="490619"/>
                  <a:pt x="9378" y="497772"/>
                  <a:pt x="13252" y="503583"/>
                </a:cubicBezTo>
                <a:cubicBezTo>
                  <a:pt x="18450" y="511380"/>
                  <a:pt x="25878" y="517527"/>
                  <a:pt x="33130" y="523461"/>
                </a:cubicBezTo>
                <a:cubicBezTo>
                  <a:pt x="96484" y="575296"/>
                  <a:pt x="72906" y="555206"/>
                  <a:pt x="145773" y="589722"/>
                </a:cubicBezTo>
                <a:cubicBezTo>
                  <a:pt x="238503" y="633646"/>
                  <a:pt x="181584" y="612381"/>
                  <a:pt x="265043" y="642731"/>
                </a:cubicBezTo>
                <a:cubicBezTo>
                  <a:pt x="271607" y="645118"/>
                  <a:pt x="277998" y="648434"/>
                  <a:pt x="284921" y="649357"/>
                </a:cubicBezTo>
                <a:cubicBezTo>
                  <a:pt x="311284" y="652872"/>
                  <a:pt x="337930" y="653774"/>
                  <a:pt x="364434" y="655983"/>
                </a:cubicBezTo>
                <a:cubicBezTo>
                  <a:pt x="393147" y="653774"/>
                  <a:pt x="422094" y="653629"/>
                  <a:pt x="450573" y="649357"/>
                </a:cubicBezTo>
                <a:cubicBezTo>
                  <a:pt x="464366" y="647288"/>
                  <a:pt x="498774" y="635499"/>
                  <a:pt x="516834" y="629479"/>
                </a:cubicBezTo>
                <a:cubicBezTo>
                  <a:pt x="531676" y="619584"/>
                  <a:pt x="550069" y="607853"/>
                  <a:pt x="563217" y="596348"/>
                </a:cubicBezTo>
                <a:cubicBezTo>
                  <a:pt x="572620" y="588121"/>
                  <a:pt x="581590" y="579330"/>
                  <a:pt x="589721" y="569844"/>
                </a:cubicBezTo>
                <a:cubicBezTo>
                  <a:pt x="608140" y="548354"/>
                  <a:pt x="602151" y="544983"/>
                  <a:pt x="616226" y="516835"/>
                </a:cubicBezTo>
                <a:cubicBezTo>
                  <a:pt x="619787" y="509712"/>
                  <a:pt x="625061" y="503583"/>
                  <a:pt x="629478" y="496957"/>
                </a:cubicBezTo>
                <a:cubicBezTo>
                  <a:pt x="631687" y="488122"/>
                  <a:pt x="633602" y="479209"/>
                  <a:pt x="636104" y="470452"/>
                </a:cubicBezTo>
                <a:cubicBezTo>
                  <a:pt x="655118" y="403900"/>
                  <a:pt x="628638" y="506941"/>
                  <a:pt x="649356" y="424070"/>
                </a:cubicBezTo>
                <a:cubicBezTo>
                  <a:pt x="644939" y="362226"/>
                  <a:pt x="642076" y="300252"/>
                  <a:pt x="636104" y="238539"/>
                </a:cubicBezTo>
                <a:cubicBezTo>
                  <a:pt x="635431" y="231587"/>
                  <a:pt x="631930" y="225201"/>
                  <a:pt x="629478" y="218661"/>
                </a:cubicBezTo>
                <a:cubicBezTo>
                  <a:pt x="625302" y="207524"/>
                  <a:pt x="621545" y="196169"/>
                  <a:pt x="616226" y="185531"/>
                </a:cubicBezTo>
                <a:cubicBezTo>
                  <a:pt x="612664" y="178408"/>
                  <a:pt x="609453" y="170281"/>
                  <a:pt x="602973" y="165652"/>
                </a:cubicBezTo>
                <a:cubicBezTo>
                  <a:pt x="593294" y="158739"/>
                  <a:pt x="580481" y="157719"/>
                  <a:pt x="569843" y="152400"/>
                </a:cubicBezTo>
                <a:cubicBezTo>
                  <a:pt x="562720" y="148839"/>
                  <a:pt x="556956" y="142961"/>
                  <a:pt x="549965" y="139148"/>
                </a:cubicBezTo>
                <a:cubicBezTo>
                  <a:pt x="532622" y="129688"/>
                  <a:pt x="513896" y="122808"/>
                  <a:pt x="496956" y="112644"/>
                </a:cubicBezTo>
                <a:cubicBezTo>
                  <a:pt x="485913" y="106018"/>
                  <a:pt x="475345" y="98525"/>
                  <a:pt x="463826" y="92765"/>
                </a:cubicBezTo>
                <a:cubicBezTo>
                  <a:pt x="433368" y="77536"/>
                  <a:pt x="452292" y="94484"/>
                  <a:pt x="437321" y="79513"/>
                </a:cubicBez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5F3E5897-E58A-B04F-3CBF-36B7BBA38A0C}"/>
              </a:ext>
            </a:extLst>
          </p:cNvPr>
          <p:cNvCxnSpPr>
            <a:cxnSpLocks/>
          </p:cNvCxnSpPr>
          <p:nvPr/>
        </p:nvCxnSpPr>
        <p:spPr>
          <a:xfrm>
            <a:off x="5797827" y="1989722"/>
            <a:ext cx="0" cy="1111287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45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ovéPole 17">
            <a:extLst>
              <a:ext uri="{FF2B5EF4-FFF2-40B4-BE49-F238E27FC236}">
                <a16:creationId xmlns:a16="http://schemas.microsoft.com/office/drawing/2014/main" id="{D14158B3-5973-50E6-4296-F625FB32C72B}"/>
              </a:ext>
            </a:extLst>
          </p:cNvPr>
          <p:cNvSpPr txBox="1"/>
          <p:nvPr/>
        </p:nvSpPr>
        <p:spPr>
          <a:xfrm>
            <a:off x="3471279" y="881068"/>
            <a:ext cx="501381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4000" dirty="0"/>
              <a:t>Boží princip nejistoty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531A8A4-5E1E-8F84-FB26-9F491830D403}"/>
              </a:ext>
            </a:extLst>
          </p:cNvPr>
          <p:cNvSpPr txBox="1"/>
          <p:nvPr/>
        </p:nvSpPr>
        <p:spPr>
          <a:xfrm>
            <a:off x="1965208" y="2169466"/>
            <a:ext cx="863419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4000" b="0" i="0" dirty="0">
                <a:effectLst/>
                <a:latin typeface="Google Sans"/>
              </a:rPr>
              <a:t>Δ</a:t>
            </a:r>
            <a:r>
              <a:rPr lang="cs-CZ" sz="4000" b="0" i="0" dirty="0">
                <a:effectLst/>
                <a:latin typeface="Google Sans"/>
              </a:rPr>
              <a:t> jistota  . </a:t>
            </a:r>
            <a:r>
              <a:rPr lang="el-GR" sz="4000" b="0" i="0" dirty="0">
                <a:effectLst/>
                <a:latin typeface="Google Sans"/>
              </a:rPr>
              <a:t>Δ</a:t>
            </a:r>
            <a:r>
              <a:rPr lang="cs-CZ" sz="4000" b="0" i="0" dirty="0">
                <a:effectLst/>
                <a:latin typeface="Google Sans"/>
              </a:rPr>
              <a:t> víra  = dojít do Božího cíle</a:t>
            </a:r>
            <a:endParaRPr lang="cs-CZ" sz="40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5531086-6164-0922-52C5-6F249975C525}"/>
              </a:ext>
            </a:extLst>
          </p:cNvPr>
          <p:cNvSpPr txBox="1"/>
          <p:nvPr/>
        </p:nvSpPr>
        <p:spPr>
          <a:xfrm>
            <a:off x="5437095" y="3457864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200" b="0" i="0" dirty="0">
                <a:effectLst/>
                <a:latin typeface="Google Sans"/>
              </a:rPr>
              <a:t>Δ</a:t>
            </a:r>
            <a:r>
              <a:rPr lang="cs-CZ" sz="3200" b="0" i="0" dirty="0">
                <a:effectLst/>
                <a:latin typeface="Google Sans"/>
              </a:rPr>
              <a:t>jistota  - nejistota až jistota</a:t>
            </a:r>
          </a:p>
          <a:p>
            <a:r>
              <a:rPr lang="el-GR" sz="3200" b="0" i="0" dirty="0">
                <a:effectLst/>
                <a:latin typeface="Google Sans"/>
              </a:rPr>
              <a:t>Δ</a:t>
            </a:r>
            <a:r>
              <a:rPr lang="cs-CZ" sz="3200" b="0" i="0" dirty="0">
                <a:effectLst/>
                <a:latin typeface="Google Sans"/>
              </a:rPr>
              <a:t>víra  -  nevíra až víra</a:t>
            </a:r>
            <a:endParaRPr lang="cs-CZ" sz="3200" dirty="0"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311154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30C59CA1-8771-58D3-3078-EF7B7C6B84A3}"/>
              </a:ext>
            </a:extLst>
          </p:cNvPr>
          <p:cNvSpPr txBox="1"/>
          <p:nvPr/>
        </p:nvSpPr>
        <p:spPr>
          <a:xfrm>
            <a:off x="4028661" y="2111273"/>
            <a:ext cx="323353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400" b="0" i="0" dirty="0">
                <a:effectLst/>
                <a:latin typeface="Google Sans"/>
              </a:rPr>
              <a:t>Δ</a:t>
            </a:r>
            <a:r>
              <a:rPr lang="cs-CZ" sz="4400" b="0" i="0" dirty="0">
                <a:effectLst/>
                <a:latin typeface="Google Sans"/>
              </a:rPr>
              <a:t>x · </a:t>
            </a:r>
            <a:r>
              <a:rPr lang="el-GR" sz="4400" b="0" i="0" dirty="0">
                <a:effectLst/>
                <a:latin typeface="Google Sans"/>
              </a:rPr>
              <a:t>Δ</a:t>
            </a:r>
            <a:r>
              <a:rPr lang="cs-CZ" sz="4400" b="0" i="0" dirty="0">
                <a:effectLst/>
                <a:latin typeface="Google Sans"/>
              </a:rPr>
              <a:t>p ≥ ħ/2</a:t>
            </a:r>
            <a:endParaRPr lang="cs-CZ" sz="4400" dirty="0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D14158B3-5973-50E6-4296-F625FB32C72B}"/>
              </a:ext>
            </a:extLst>
          </p:cNvPr>
          <p:cNvSpPr txBox="1"/>
          <p:nvPr/>
        </p:nvSpPr>
        <p:spPr>
          <a:xfrm>
            <a:off x="3471279" y="881068"/>
            <a:ext cx="501381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4000" dirty="0"/>
              <a:t>Boží princip nejistoty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531A8A4-5E1E-8F84-FB26-9F491830D403}"/>
              </a:ext>
            </a:extLst>
          </p:cNvPr>
          <p:cNvSpPr txBox="1"/>
          <p:nvPr/>
        </p:nvSpPr>
        <p:spPr>
          <a:xfrm>
            <a:off x="1958485" y="2172828"/>
            <a:ext cx="863419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4000" b="0" i="0" dirty="0">
                <a:effectLst/>
                <a:latin typeface="Google Sans"/>
              </a:rPr>
              <a:t>Δ</a:t>
            </a:r>
            <a:r>
              <a:rPr lang="cs-CZ" sz="4000" b="0" i="0" dirty="0">
                <a:effectLst/>
                <a:latin typeface="Google Sans"/>
              </a:rPr>
              <a:t> jistota  . </a:t>
            </a:r>
            <a:r>
              <a:rPr lang="el-GR" sz="4000" b="0" i="0" dirty="0">
                <a:effectLst/>
                <a:latin typeface="Google Sans"/>
              </a:rPr>
              <a:t>Δ</a:t>
            </a:r>
            <a:r>
              <a:rPr lang="cs-CZ" sz="4000" b="0" i="0" dirty="0">
                <a:effectLst/>
                <a:latin typeface="Google Sans"/>
              </a:rPr>
              <a:t> víra  = dojít do Božího cíle</a:t>
            </a:r>
            <a:endParaRPr lang="cs-CZ" sz="40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5531086-6164-0922-52C5-6F249975C525}"/>
              </a:ext>
            </a:extLst>
          </p:cNvPr>
          <p:cNvSpPr txBox="1"/>
          <p:nvPr/>
        </p:nvSpPr>
        <p:spPr>
          <a:xfrm>
            <a:off x="5437095" y="3454331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200" b="0" i="0" dirty="0">
                <a:effectLst/>
                <a:latin typeface="Google Sans"/>
              </a:rPr>
              <a:t>Δ</a:t>
            </a:r>
            <a:r>
              <a:rPr lang="cs-CZ" sz="3200" b="0" i="0" dirty="0">
                <a:effectLst/>
                <a:latin typeface="Google Sans"/>
              </a:rPr>
              <a:t>jistota  - nejistota až jistota</a:t>
            </a:r>
          </a:p>
          <a:p>
            <a:r>
              <a:rPr lang="el-GR" sz="3200" b="0" i="0" dirty="0">
                <a:effectLst/>
                <a:latin typeface="Google Sans"/>
              </a:rPr>
              <a:t>Δ</a:t>
            </a:r>
            <a:r>
              <a:rPr lang="cs-CZ" sz="3200" b="0" i="0" dirty="0">
                <a:effectLst/>
                <a:latin typeface="Google Sans"/>
              </a:rPr>
              <a:t>víra  -  nevíra až víra</a:t>
            </a:r>
            <a:endParaRPr lang="cs-CZ" sz="3200" dirty="0">
              <a:latin typeface="Google Sans"/>
            </a:endParaRPr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F632CB0A-2723-5FDE-5F36-20F86F64ACC7}"/>
              </a:ext>
            </a:extLst>
          </p:cNvPr>
          <p:cNvCxnSpPr>
            <a:cxnSpLocks/>
          </p:cNvCxnSpPr>
          <p:nvPr/>
        </p:nvCxnSpPr>
        <p:spPr>
          <a:xfrm flipV="1">
            <a:off x="1853745" y="2030590"/>
            <a:ext cx="0" cy="105354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4A16F3D2-99F5-DB42-186C-D96087CB1B96}"/>
              </a:ext>
            </a:extLst>
          </p:cNvPr>
          <p:cNvCxnSpPr>
            <a:cxnSpLocks/>
          </p:cNvCxnSpPr>
          <p:nvPr/>
        </p:nvCxnSpPr>
        <p:spPr>
          <a:xfrm>
            <a:off x="5495268" y="2030590"/>
            <a:ext cx="0" cy="1111287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CF55C5D-4A19-7433-D2FB-58FCD5CD2C06}"/>
              </a:ext>
            </a:extLst>
          </p:cNvPr>
          <p:cNvSpPr txBox="1"/>
          <p:nvPr/>
        </p:nvSpPr>
        <p:spPr>
          <a:xfrm>
            <a:off x="1193676" y="4679195"/>
            <a:ext cx="9569022" cy="12462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2400" i="1" kern="1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Žid11:6 Bez víry však není možné se mu zalíbit,</a:t>
            </a:r>
            <a:r>
              <a:rPr lang="cs-CZ" sz="2400" kern="1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2400" kern="1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2Kor 5,7 </a:t>
            </a:r>
            <a:r>
              <a:rPr lang="cs-CZ" sz="2400" i="1" kern="1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Neboť chodíme vírou, ne tím, co vidíme </a:t>
            </a:r>
            <a:endParaRPr lang="cs-CZ" sz="20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7521CB12-FFE2-2DF7-FD40-BABDC888166D}"/>
              </a:ext>
            </a:extLst>
          </p:cNvPr>
          <p:cNvSpPr txBox="1"/>
          <p:nvPr/>
        </p:nvSpPr>
        <p:spPr>
          <a:xfrm>
            <a:off x="8485095" y="4541806"/>
            <a:ext cx="83371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500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12" name="Volný tvar: obrazec 11">
            <a:extLst>
              <a:ext uri="{FF2B5EF4-FFF2-40B4-BE49-F238E27FC236}">
                <a16:creationId xmlns:a16="http://schemas.microsoft.com/office/drawing/2014/main" id="{9FA1160A-6844-7487-BCFC-0E392360A58E}"/>
              </a:ext>
            </a:extLst>
          </p:cNvPr>
          <p:cNvSpPr/>
          <p:nvPr/>
        </p:nvSpPr>
        <p:spPr>
          <a:xfrm>
            <a:off x="6757147" y="1580029"/>
            <a:ext cx="2420471" cy="1432112"/>
          </a:xfrm>
          <a:custGeom>
            <a:avLst/>
            <a:gdLst>
              <a:gd name="connsiteX0" fmla="*/ 0 w 2420471"/>
              <a:gd name="connsiteY0" fmla="*/ 1432112 h 1432112"/>
              <a:gd name="connsiteX1" fmla="*/ 914400 w 2420471"/>
              <a:gd name="connsiteY1" fmla="*/ 773206 h 1432112"/>
              <a:gd name="connsiteX2" fmla="*/ 1983441 w 2420471"/>
              <a:gd name="connsiteY2" fmla="*/ 201706 h 1432112"/>
              <a:gd name="connsiteX3" fmla="*/ 2420471 w 2420471"/>
              <a:gd name="connsiteY3" fmla="*/ 0 h 1432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0471" h="1432112">
                <a:moveTo>
                  <a:pt x="0" y="1432112"/>
                </a:moveTo>
                <a:cubicBezTo>
                  <a:pt x="312144" y="1139478"/>
                  <a:pt x="293315" y="1147193"/>
                  <a:pt x="914400" y="773206"/>
                </a:cubicBezTo>
                <a:cubicBezTo>
                  <a:pt x="1260559" y="564766"/>
                  <a:pt x="1624375" y="387030"/>
                  <a:pt x="1983441" y="201706"/>
                </a:cubicBezTo>
                <a:cubicBezTo>
                  <a:pt x="2154499" y="113418"/>
                  <a:pt x="2269518" y="64695"/>
                  <a:pt x="2420471" y="0"/>
                </a:cubicBezTo>
              </a:path>
            </a:pathLst>
          </a:custGeom>
          <a:noFill/>
          <a:ln w="1301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108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30C59CA1-8771-58D3-3078-EF7B7C6B84A3}"/>
              </a:ext>
            </a:extLst>
          </p:cNvPr>
          <p:cNvSpPr txBox="1"/>
          <p:nvPr/>
        </p:nvSpPr>
        <p:spPr>
          <a:xfrm>
            <a:off x="4028661" y="2111273"/>
            <a:ext cx="323353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400" b="0" i="0" dirty="0">
                <a:effectLst/>
                <a:latin typeface="Google Sans"/>
              </a:rPr>
              <a:t>Δ</a:t>
            </a:r>
            <a:r>
              <a:rPr lang="cs-CZ" sz="4400" b="0" i="0" dirty="0">
                <a:effectLst/>
                <a:latin typeface="Google Sans"/>
              </a:rPr>
              <a:t>x · </a:t>
            </a:r>
            <a:r>
              <a:rPr lang="el-GR" sz="4400" b="0" i="0" dirty="0">
                <a:effectLst/>
                <a:latin typeface="Google Sans"/>
              </a:rPr>
              <a:t>Δ</a:t>
            </a:r>
            <a:r>
              <a:rPr lang="cs-CZ" sz="4400" b="0" i="0" dirty="0">
                <a:effectLst/>
                <a:latin typeface="Google Sans"/>
              </a:rPr>
              <a:t>p ≥ ħ/2</a:t>
            </a:r>
            <a:endParaRPr lang="cs-CZ" sz="4400" dirty="0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D14158B3-5973-50E6-4296-F625FB32C72B}"/>
              </a:ext>
            </a:extLst>
          </p:cNvPr>
          <p:cNvSpPr txBox="1"/>
          <p:nvPr/>
        </p:nvSpPr>
        <p:spPr>
          <a:xfrm>
            <a:off x="3471279" y="881068"/>
            <a:ext cx="501381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4000" dirty="0"/>
              <a:t>Boží princip nejistoty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531A8A4-5E1E-8F84-FB26-9F491830D403}"/>
              </a:ext>
            </a:extLst>
          </p:cNvPr>
          <p:cNvSpPr txBox="1"/>
          <p:nvPr/>
        </p:nvSpPr>
        <p:spPr>
          <a:xfrm>
            <a:off x="2018996" y="2172828"/>
            <a:ext cx="863419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4000" b="0" i="0" dirty="0">
                <a:effectLst/>
                <a:latin typeface="Google Sans"/>
              </a:rPr>
              <a:t>Δ</a:t>
            </a:r>
            <a:r>
              <a:rPr lang="cs-CZ" sz="4000" b="0" i="0" dirty="0">
                <a:effectLst/>
                <a:latin typeface="Google Sans"/>
              </a:rPr>
              <a:t> jistota  . </a:t>
            </a:r>
            <a:r>
              <a:rPr lang="el-GR" sz="4000" b="0" i="0" dirty="0">
                <a:effectLst/>
                <a:latin typeface="Google Sans"/>
              </a:rPr>
              <a:t>Δ</a:t>
            </a:r>
            <a:r>
              <a:rPr lang="cs-CZ" sz="4000" b="0" i="0" dirty="0">
                <a:effectLst/>
                <a:latin typeface="Google Sans"/>
              </a:rPr>
              <a:t> víra  = dojít do Božího cíle</a:t>
            </a:r>
            <a:endParaRPr lang="cs-CZ" sz="40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5531086-6164-0922-52C5-6F249975C525}"/>
              </a:ext>
            </a:extLst>
          </p:cNvPr>
          <p:cNvSpPr txBox="1"/>
          <p:nvPr/>
        </p:nvSpPr>
        <p:spPr>
          <a:xfrm>
            <a:off x="5307010" y="3464588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200" b="0" i="0" dirty="0">
                <a:effectLst/>
                <a:latin typeface="Google Sans"/>
              </a:rPr>
              <a:t>Δ</a:t>
            </a:r>
            <a:r>
              <a:rPr lang="cs-CZ" sz="3200" b="0" i="0" dirty="0">
                <a:effectLst/>
                <a:latin typeface="Google Sans"/>
              </a:rPr>
              <a:t>jistota  - nejistota až jistota</a:t>
            </a:r>
          </a:p>
          <a:p>
            <a:r>
              <a:rPr lang="el-GR" sz="3200" b="0" i="0" dirty="0">
                <a:effectLst/>
                <a:latin typeface="Google Sans"/>
              </a:rPr>
              <a:t>Δ</a:t>
            </a:r>
            <a:r>
              <a:rPr lang="cs-CZ" sz="3200" b="0" i="0" dirty="0">
                <a:effectLst/>
                <a:latin typeface="Google Sans"/>
              </a:rPr>
              <a:t>víra  -  nevíra až víra</a:t>
            </a:r>
            <a:endParaRPr lang="cs-CZ" sz="3200" dirty="0">
              <a:latin typeface="Google Sans"/>
            </a:endParaRPr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F632CB0A-2723-5FDE-5F36-20F86F64ACC7}"/>
              </a:ext>
            </a:extLst>
          </p:cNvPr>
          <p:cNvCxnSpPr>
            <a:cxnSpLocks/>
          </p:cNvCxnSpPr>
          <p:nvPr/>
        </p:nvCxnSpPr>
        <p:spPr>
          <a:xfrm>
            <a:off x="1894996" y="2111273"/>
            <a:ext cx="0" cy="93784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4A16F3D2-99F5-DB42-186C-D96087CB1B96}"/>
              </a:ext>
            </a:extLst>
          </p:cNvPr>
          <p:cNvCxnSpPr>
            <a:cxnSpLocks/>
          </p:cNvCxnSpPr>
          <p:nvPr/>
        </p:nvCxnSpPr>
        <p:spPr>
          <a:xfrm flipV="1">
            <a:off x="5536519" y="1979970"/>
            <a:ext cx="0" cy="1161991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98C5BEEF-125E-B331-D940-B4A0EF7C50AC}"/>
              </a:ext>
            </a:extLst>
          </p:cNvPr>
          <p:cNvSpPr txBox="1"/>
          <p:nvPr/>
        </p:nvSpPr>
        <p:spPr>
          <a:xfrm>
            <a:off x="1354021" y="1776135"/>
            <a:ext cx="10037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6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3" name="Volný tvar: obrazec 12">
            <a:extLst>
              <a:ext uri="{FF2B5EF4-FFF2-40B4-BE49-F238E27FC236}">
                <a16:creationId xmlns:a16="http://schemas.microsoft.com/office/drawing/2014/main" id="{DD965A7E-1E3E-84BF-5D25-48967C4E9630}"/>
              </a:ext>
            </a:extLst>
          </p:cNvPr>
          <p:cNvSpPr/>
          <p:nvPr/>
        </p:nvSpPr>
        <p:spPr>
          <a:xfrm>
            <a:off x="9581029" y="2433918"/>
            <a:ext cx="847165" cy="746311"/>
          </a:xfrm>
          <a:custGeom>
            <a:avLst/>
            <a:gdLst>
              <a:gd name="connsiteX0" fmla="*/ 0 w 847165"/>
              <a:gd name="connsiteY0" fmla="*/ 484094 h 746311"/>
              <a:gd name="connsiteX1" fmla="*/ 80683 w 847165"/>
              <a:gd name="connsiteY1" fmla="*/ 544606 h 746311"/>
              <a:gd name="connsiteX2" fmla="*/ 181536 w 847165"/>
              <a:gd name="connsiteY2" fmla="*/ 672353 h 746311"/>
              <a:gd name="connsiteX3" fmla="*/ 208430 w 847165"/>
              <a:gd name="connsiteY3" fmla="*/ 692523 h 746311"/>
              <a:gd name="connsiteX4" fmla="*/ 262218 w 847165"/>
              <a:gd name="connsiteY4" fmla="*/ 746311 h 746311"/>
              <a:gd name="connsiteX5" fmla="*/ 342900 w 847165"/>
              <a:gd name="connsiteY5" fmla="*/ 645458 h 746311"/>
              <a:gd name="connsiteX6" fmla="*/ 504265 w 847165"/>
              <a:gd name="connsiteY6" fmla="*/ 463923 h 746311"/>
              <a:gd name="connsiteX7" fmla="*/ 719418 w 847165"/>
              <a:gd name="connsiteY7" fmla="*/ 154641 h 746311"/>
              <a:gd name="connsiteX8" fmla="*/ 793377 w 847165"/>
              <a:gd name="connsiteY8" fmla="*/ 60511 h 746311"/>
              <a:gd name="connsiteX9" fmla="*/ 847165 w 847165"/>
              <a:gd name="connsiteY9" fmla="*/ 0 h 746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7165" h="746311">
                <a:moveTo>
                  <a:pt x="0" y="484094"/>
                </a:moveTo>
                <a:cubicBezTo>
                  <a:pt x="23247" y="499592"/>
                  <a:pt x="62216" y="523501"/>
                  <a:pt x="80683" y="544606"/>
                </a:cubicBezTo>
                <a:cubicBezTo>
                  <a:pt x="116409" y="585436"/>
                  <a:pt x="146075" y="631293"/>
                  <a:pt x="181536" y="672353"/>
                </a:cubicBezTo>
                <a:cubicBezTo>
                  <a:pt x="188860" y="680834"/>
                  <a:pt x="200170" y="684951"/>
                  <a:pt x="208430" y="692523"/>
                </a:cubicBezTo>
                <a:cubicBezTo>
                  <a:pt x="227121" y="709657"/>
                  <a:pt x="244289" y="728382"/>
                  <a:pt x="262218" y="746311"/>
                </a:cubicBezTo>
                <a:cubicBezTo>
                  <a:pt x="289112" y="712693"/>
                  <a:pt x="314882" y="678145"/>
                  <a:pt x="342900" y="645458"/>
                </a:cubicBezTo>
                <a:cubicBezTo>
                  <a:pt x="395589" y="583987"/>
                  <a:pt x="460282" y="531896"/>
                  <a:pt x="504265" y="463923"/>
                </a:cubicBezTo>
                <a:cubicBezTo>
                  <a:pt x="604315" y="309301"/>
                  <a:pt x="582558" y="338547"/>
                  <a:pt x="719418" y="154641"/>
                </a:cubicBezTo>
                <a:cubicBezTo>
                  <a:pt x="743241" y="122629"/>
                  <a:pt x="765161" y="88727"/>
                  <a:pt x="793377" y="60511"/>
                </a:cubicBezTo>
                <a:cubicBezTo>
                  <a:pt x="843986" y="9903"/>
                  <a:pt x="830521" y="33291"/>
                  <a:pt x="847165" y="0"/>
                </a:cubicBezTo>
              </a:path>
            </a:pathLst>
          </a:custGeom>
          <a:noFill/>
          <a:ln w="1333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89B2AB8B-4BFF-5F42-84CF-1D171BD7A173}"/>
              </a:ext>
            </a:extLst>
          </p:cNvPr>
          <p:cNvSpPr txBox="1"/>
          <p:nvPr/>
        </p:nvSpPr>
        <p:spPr>
          <a:xfrm>
            <a:off x="1130145" y="4988159"/>
            <a:ext cx="84508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Fil</a:t>
            </a:r>
            <a:r>
              <a:rPr lang="cs-CZ" sz="2400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ip</a:t>
            </a:r>
            <a:r>
              <a:rPr lang="cs-CZ" sz="24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4, 7</a:t>
            </a:r>
            <a:r>
              <a:rPr lang="cs-CZ" sz="2400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cs-CZ" sz="2400" i="1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 pokoj Boží, který převyšuje všechno porozumění, bude střežit vaše srdce a vaše myšlenky v Kristu Ježíši.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6906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04132A76-6E65-CAB9-A88A-8E6F0DC07DE3}"/>
              </a:ext>
            </a:extLst>
          </p:cNvPr>
          <p:cNvSpPr txBox="1"/>
          <p:nvPr/>
        </p:nvSpPr>
        <p:spPr>
          <a:xfrm>
            <a:off x="593351" y="555622"/>
            <a:ext cx="10023101" cy="3010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cs-CZ" sz="2400" kern="1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2400" kern="100" dirty="0" err="1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Iz</a:t>
            </a:r>
            <a:r>
              <a:rPr lang="cs-CZ" sz="2400" kern="1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55, 8-9.</a:t>
            </a:r>
            <a:endParaRPr lang="cs-CZ" sz="20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cs-CZ" sz="24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Vždyť moje myšlení nejsou myšlení vaše, ani vaše cesty nejsou cesty mé, je Hospodinův výrok.</a:t>
            </a:r>
            <a:endParaRPr lang="cs-CZ" sz="20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cs-CZ" sz="24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9Neboť jako jsou nebesa vyšší než země, tak jsou mé cesty vyšší než cesty vaše a má myšlení vyšší než myšlení vaše.</a:t>
            </a:r>
            <a:endParaRPr lang="cs-CZ" sz="20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8114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apa Jordánska">
            <a:extLst>
              <a:ext uri="{FF2B5EF4-FFF2-40B4-BE49-F238E27FC236}">
                <a16:creationId xmlns:a16="http://schemas.microsoft.com/office/drawing/2014/main" id="{E275E9C4-29A2-627C-AE80-7200F0219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124" y="6046"/>
            <a:ext cx="5775511" cy="684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8BB86545-B7F9-63DA-2F34-D056EC411BAE}"/>
              </a:ext>
            </a:extLst>
          </p:cNvPr>
          <p:cNvCxnSpPr/>
          <p:nvPr/>
        </p:nvCxnSpPr>
        <p:spPr>
          <a:xfrm flipH="1">
            <a:off x="5856194" y="4417359"/>
            <a:ext cx="974912" cy="147917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Volný tvar: obrazec 3">
            <a:extLst>
              <a:ext uri="{FF2B5EF4-FFF2-40B4-BE49-F238E27FC236}">
                <a16:creationId xmlns:a16="http://schemas.microsoft.com/office/drawing/2014/main" id="{BCF54E09-3D40-DB0A-65C9-25D8D9FB59AE}"/>
              </a:ext>
            </a:extLst>
          </p:cNvPr>
          <p:cNvSpPr/>
          <p:nvPr/>
        </p:nvSpPr>
        <p:spPr>
          <a:xfrm>
            <a:off x="5667935" y="1082488"/>
            <a:ext cx="1270747" cy="410136"/>
          </a:xfrm>
          <a:custGeom>
            <a:avLst/>
            <a:gdLst>
              <a:gd name="connsiteX0" fmla="*/ 0 w 1270747"/>
              <a:gd name="connsiteY0" fmla="*/ 0 h 410136"/>
              <a:gd name="connsiteX1" fmla="*/ 201706 w 1270747"/>
              <a:gd name="connsiteY1" fmla="*/ 208430 h 410136"/>
              <a:gd name="connsiteX2" fmla="*/ 275665 w 1270747"/>
              <a:gd name="connsiteY2" fmla="*/ 268941 h 410136"/>
              <a:gd name="connsiteX3" fmla="*/ 322730 w 1270747"/>
              <a:gd name="connsiteY3" fmla="*/ 295836 h 410136"/>
              <a:gd name="connsiteX4" fmla="*/ 490818 w 1270747"/>
              <a:gd name="connsiteY4" fmla="*/ 376518 h 410136"/>
              <a:gd name="connsiteX5" fmla="*/ 652183 w 1270747"/>
              <a:gd name="connsiteY5" fmla="*/ 403412 h 410136"/>
              <a:gd name="connsiteX6" fmla="*/ 712694 w 1270747"/>
              <a:gd name="connsiteY6" fmla="*/ 410136 h 410136"/>
              <a:gd name="connsiteX7" fmla="*/ 981636 w 1270747"/>
              <a:gd name="connsiteY7" fmla="*/ 403412 h 410136"/>
              <a:gd name="connsiteX8" fmla="*/ 1048871 w 1270747"/>
              <a:gd name="connsiteY8" fmla="*/ 383241 h 410136"/>
              <a:gd name="connsiteX9" fmla="*/ 1149724 w 1270747"/>
              <a:gd name="connsiteY9" fmla="*/ 376518 h 410136"/>
              <a:gd name="connsiteX10" fmla="*/ 1237130 w 1270747"/>
              <a:gd name="connsiteY10" fmla="*/ 363071 h 410136"/>
              <a:gd name="connsiteX11" fmla="*/ 1270747 w 1270747"/>
              <a:gd name="connsiteY11" fmla="*/ 356347 h 41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0747" h="410136">
                <a:moveTo>
                  <a:pt x="0" y="0"/>
                </a:moveTo>
                <a:cubicBezTo>
                  <a:pt x="63896" y="95844"/>
                  <a:pt x="54453" y="87952"/>
                  <a:pt x="201706" y="208430"/>
                </a:cubicBezTo>
                <a:cubicBezTo>
                  <a:pt x="226359" y="228600"/>
                  <a:pt x="249842" y="250291"/>
                  <a:pt x="275665" y="268941"/>
                </a:cubicBezTo>
                <a:cubicBezTo>
                  <a:pt x="290313" y="279520"/>
                  <a:pt x="307531" y="286065"/>
                  <a:pt x="322730" y="295836"/>
                </a:cubicBezTo>
                <a:cubicBezTo>
                  <a:pt x="389958" y="339054"/>
                  <a:pt x="385634" y="357394"/>
                  <a:pt x="490818" y="376518"/>
                </a:cubicBezTo>
                <a:cubicBezTo>
                  <a:pt x="557112" y="388571"/>
                  <a:pt x="583148" y="393998"/>
                  <a:pt x="652183" y="403412"/>
                </a:cubicBezTo>
                <a:cubicBezTo>
                  <a:pt x="672291" y="406154"/>
                  <a:pt x="692524" y="407895"/>
                  <a:pt x="712694" y="410136"/>
                </a:cubicBezTo>
                <a:cubicBezTo>
                  <a:pt x="802341" y="407895"/>
                  <a:pt x="892246" y="410563"/>
                  <a:pt x="981636" y="403412"/>
                </a:cubicBezTo>
                <a:cubicBezTo>
                  <a:pt x="1004960" y="401546"/>
                  <a:pt x="1025766" y="386938"/>
                  <a:pt x="1048871" y="383241"/>
                </a:cubicBezTo>
                <a:cubicBezTo>
                  <a:pt x="1082140" y="377918"/>
                  <a:pt x="1116106" y="378759"/>
                  <a:pt x="1149724" y="376518"/>
                </a:cubicBezTo>
                <a:lnTo>
                  <a:pt x="1237130" y="363071"/>
                </a:lnTo>
                <a:cubicBezTo>
                  <a:pt x="1248402" y="361192"/>
                  <a:pt x="1270747" y="356347"/>
                  <a:pt x="1270747" y="356347"/>
                </a:cubicBezTo>
              </a:path>
            </a:pathLst>
          </a:cu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8914C377-514D-FC5E-0B81-B1BDA161ECC9}"/>
              </a:ext>
            </a:extLst>
          </p:cNvPr>
          <p:cNvCxnSpPr>
            <a:cxnSpLocks/>
          </p:cNvCxnSpPr>
          <p:nvPr/>
        </p:nvCxnSpPr>
        <p:spPr>
          <a:xfrm>
            <a:off x="6298387" y="1909267"/>
            <a:ext cx="124359" cy="1741018"/>
          </a:xfrm>
          <a:prstGeom prst="straightConnector1">
            <a:avLst/>
          </a:prstGeom>
          <a:ln w="117475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59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2BA47661-8951-58B8-2F62-F64D6A5D431D}"/>
              </a:ext>
            </a:extLst>
          </p:cNvPr>
          <p:cNvSpPr txBox="1"/>
          <p:nvPr/>
        </p:nvSpPr>
        <p:spPr>
          <a:xfrm>
            <a:off x="311426" y="339229"/>
            <a:ext cx="1157577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0" i="0" dirty="0" err="1">
                <a:effectLst/>
                <a:latin typeface="Inter"/>
              </a:rPr>
              <a:t>Mt</a:t>
            </a:r>
            <a:r>
              <a:rPr lang="cs-CZ" sz="2400" b="0" i="0" dirty="0">
                <a:effectLst/>
                <a:latin typeface="Inter"/>
              </a:rPr>
              <a:t> 25,31-40</a:t>
            </a:r>
          </a:p>
          <a:p>
            <a:r>
              <a:rPr lang="cs-CZ" sz="2400" b="0" i="0" dirty="0">
                <a:effectLst/>
                <a:latin typeface="Inter"/>
              </a:rPr>
              <a:t>“Až přijde Syn člověka ve své slávě a všichni </a:t>
            </a:r>
            <a:r>
              <a:rPr lang="cs-CZ" sz="2400" b="0" i="1" dirty="0">
                <a:effectLst/>
                <a:latin typeface="Inter"/>
              </a:rPr>
              <a:t>[svatí]</a:t>
            </a:r>
            <a:r>
              <a:rPr lang="cs-CZ" sz="2400" b="0" i="0" dirty="0">
                <a:effectLst/>
                <a:latin typeface="Inter"/>
              </a:rPr>
              <a:t> andělé s ním, tehdy se posadí na trůn své slávy; a budou před něj shromážděny všecky národy. A oddělí jedny od druhých, jako pastýř odděluje ovce od kozlů. Ovce postaví po své pravici, kozly po levici. Potom řekne Král těm po své pravici: "Pojďte, požehnaní mého Otce, přijměte do dědictví království, které je pro vás připraveno od založení světa. Neboť jsem hladověl a dali jste mi najíst, žíznil jsem a dali jste mi napít, byl jsem cizincem a ujali jste se mě, </a:t>
            </a:r>
            <a:r>
              <a:rPr lang="cs-CZ" sz="2400" b="0" i="1" dirty="0">
                <a:effectLst/>
                <a:latin typeface="Inter"/>
              </a:rPr>
              <a:t>byl jsem</a:t>
            </a:r>
            <a:r>
              <a:rPr lang="cs-CZ" sz="2400" b="0" i="0" dirty="0">
                <a:effectLst/>
                <a:latin typeface="Inter"/>
              </a:rPr>
              <a:t> nahý a oblékli jste mě, byl jsem nemocen a navštívili jste mě, byl jsem ve vězení a přišli jste za mnou." Tehdy mu spravedliví odpovědí: "Pane, kdy jsme tě spatřili hladového a dali jsme </a:t>
            </a:r>
            <a:r>
              <a:rPr lang="cs-CZ" sz="2400" b="0" i="1" dirty="0">
                <a:effectLst/>
                <a:latin typeface="Inter"/>
              </a:rPr>
              <a:t>ti</a:t>
            </a:r>
            <a:r>
              <a:rPr lang="cs-CZ" sz="2400" b="0" i="0" dirty="0">
                <a:effectLst/>
                <a:latin typeface="Inter"/>
              </a:rPr>
              <a:t> najíst, nebo žíznivého a dali jsme </a:t>
            </a:r>
            <a:r>
              <a:rPr lang="cs-CZ" sz="2400" b="0" i="1" dirty="0">
                <a:effectLst/>
                <a:latin typeface="Inter"/>
              </a:rPr>
              <a:t>ti</a:t>
            </a:r>
            <a:r>
              <a:rPr lang="cs-CZ" sz="2400" b="0" i="0" dirty="0">
                <a:effectLst/>
                <a:latin typeface="Inter"/>
              </a:rPr>
              <a:t> napít? Kdy jsme tě spatřili </a:t>
            </a:r>
            <a:r>
              <a:rPr lang="cs-CZ" sz="2400" b="0" i="1" dirty="0">
                <a:effectLst/>
                <a:latin typeface="Inter"/>
              </a:rPr>
              <a:t>jako</a:t>
            </a:r>
            <a:r>
              <a:rPr lang="cs-CZ" sz="2400" b="0" i="0" dirty="0">
                <a:effectLst/>
                <a:latin typeface="Inter"/>
              </a:rPr>
              <a:t> cizince a ujali jsme se </a:t>
            </a:r>
            <a:r>
              <a:rPr lang="cs-CZ" sz="2400" b="0" i="1" dirty="0">
                <a:effectLst/>
                <a:latin typeface="Inter"/>
              </a:rPr>
              <a:t>tě</a:t>
            </a:r>
            <a:r>
              <a:rPr lang="cs-CZ" sz="2400" b="0" i="0" dirty="0">
                <a:effectLst/>
                <a:latin typeface="Inter"/>
              </a:rPr>
              <a:t>, nebo nahého a oblékli jsme </a:t>
            </a:r>
            <a:r>
              <a:rPr lang="cs-CZ" sz="2400" b="0" i="1" dirty="0">
                <a:effectLst/>
                <a:latin typeface="Inter"/>
              </a:rPr>
              <a:t>tě</a:t>
            </a:r>
            <a:r>
              <a:rPr lang="cs-CZ" sz="2400" b="0" i="0" dirty="0">
                <a:effectLst/>
                <a:latin typeface="Inter"/>
              </a:rPr>
              <a:t>? Kdy jsme tě spatřili nemocného nebo ve vězení a přišli jsme za tebou?" Král jim odpoví: "Amen, pravím vám, cokoliv jste učinili jednomu z těchto mých nejmenších bratří, mně jste učinili."”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072901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2EE6CF04-2CF3-8F45-EBB6-90A5B3B5B10E}"/>
              </a:ext>
            </a:extLst>
          </p:cNvPr>
          <p:cNvSpPr txBox="1"/>
          <p:nvPr/>
        </p:nvSpPr>
        <p:spPr>
          <a:xfrm>
            <a:off x="208429" y="0"/>
            <a:ext cx="11853583" cy="5637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cs-CZ" sz="2400" kern="1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Kazatel 7,13-14 </a:t>
            </a:r>
            <a:endParaRPr lang="cs-CZ" sz="2400" kern="100" dirty="0">
              <a:solidFill>
                <a:srgbClr val="252525"/>
              </a:solidFill>
              <a:latin typeface="Aptos" panose="020B00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cs-CZ" sz="24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Podívej se na Boží dílo. Vždyť </a:t>
            </a:r>
            <a:r>
              <a:rPr lang="cs-CZ" sz="2400" b="1" i="1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kdo bude moci narovnat</a:t>
            </a:r>
            <a:r>
              <a:rPr lang="cs-CZ" sz="24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 on pokřivil? </a:t>
            </a:r>
            <a:endParaRPr lang="cs-CZ" sz="2400" kern="100" dirty="0"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cs-CZ" sz="24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 den dobrý spočívej v blahu a v den zlý pohleď: Také tento podobně jako onen učinil Bůh z toho důvodu, aby </a:t>
            </a:r>
            <a:r>
              <a:rPr lang="cs-CZ" sz="2400" b="1" i="1" kern="10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člověk nezjistil nic</a:t>
            </a:r>
            <a:r>
              <a:rPr lang="cs-CZ" sz="2400" i="1" kern="10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sz="24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tom, co bude po něm.</a:t>
            </a:r>
            <a:endParaRPr lang="cs-CZ" sz="24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cs-CZ" sz="2400" kern="1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cs-CZ" sz="2400" kern="100" dirty="0">
              <a:solidFill>
                <a:srgbClr val="252525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cs-CZ" sz="2400" kern="1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Přísloví 3,5-6 </a:t>
            </a:r>
            <a:endParaRPr lang="cs-CZ" sz="24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cs-CZ" sz="2400" b="1" i="1" kern="1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Důvěřuj Hospodinu </a:t>
            </a:r>
            <a:r>
              <a:rPr lang="cs-CZ" sz="2400" i="1" kern="1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celým svým srdcem, nespoléhej se </a:t>
            </a:r>
            <a:r>
              <a:rPr lang="cs-CZ" sz="2400" b="1" i="1" kern="10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na svoji rozumnost</a:t>
            </a:r>
            <a:r>
              <a:rPr lang="cs-CZ" sz="2400" b="1" i="1" kern="1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 </a:t>
            </a:r>
            <a:endParaRPr lang="cs-CZ" sz="24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cs-CZ" sz="2400" i="1" kern="1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Poznávej ho na všech svých cestách, a </a:t>
            </a:r>
            <a:r>
              <a:rPr lang="cs-CZ" sz="2400" b="1" i="1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on napřímí</a:t>
            </a:r>
            <a:r>
              <a:rPr lang="cs-CZ" sz="2400" i="1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2400" i="1" kern="1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tvé stezky.</a:t>
            </a:r>
            <a:endParaRPr lang="cs-CZ" sz="24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5331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5A9367E6-778D-DDB0-691A-8924338D4BA8}"/>
              </a:ext>
            </a:extLst>
          </p:cNvPr>
          <p:cNvSpPr txBox="1"/>
          <p:nvPr/>
        </p:nvSpPr>
        <p:spPr>
          <a:xfrm>
            <a:off x="196664" y="289855"/>
            <a:ext cx="10998012" cy="3770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cs-CZ" sz="2400" kern="100" dirty="0" err="1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Ef</a:t>
            </a:r>
            <a:r>
              <a:rPr lang="cs-CZ" sz="2400" kern="1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3,20 -31</a:t>
            </a:r>
            <a:endParaRPr lang="cs-CZ" sz="20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cs-CZ" sz="2400" kern="1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cs-CZ" sz="20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cs-CZ" sz="24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Tomu pak, kdo je mocen podle síly, kterou působí v nás, učinit daleko více nade všechno, co žádáme nebo co si můžeme pomyslet, </a:t>
            </a:r>
            <a:endParaRPr lang="cs-CZ" sz="20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cs-CZ" sz="24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jemu buď sláva v církvi a v Kristu Ježíši po všecka pokolení věčnosti věků! </a:t>
            </a:r>
          </a:p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cs-CZ" sz="24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Amen.</a:t>
            </a:r>
            <a:endParaRPr lang="cs-CZ" sz="20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2014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83774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4;p1">
            <a:extLst>
              <a:ext uri="{FF2B5EF4-FFF2-40B4-BE49-F238E27FC236}">
                <a16:creationId xmlns:a16="http://schemas.microsoft.com/office/drawing/2014/main" id="{8D09B2EF-3AE8-CA7E-E41E-59F8587B8927}"/>
              </a:ext>
            </a:extLst>
          </p:cNvPr>
          <p:cNvSpPr txBox="1"/>
          <p:nvPr/>
        </p:nvSpPr>
        <p:spPr>
          <a:xfrm>
            <a:off x="-60512" y="192351"/>
            <a:ext cx="12192000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cs-CZ" sz="3000" dirty="0">
                <a:latin typeface="Calibri"/>
                <a:ea typeface="Calibri"/>
                <a:cs typeface="Calibri"/>
                <a:sym typeface="Calibri"/>
              </a:rPr>
              <a:t>Můj Bůh je můj štít, je mou písní, já vím, On mi odpoví a mocí svého jména vysvobodí.</a:t>
            </a:r>
          </a:p>
          <a:p>
            <a:pPr lvl="0" algn="ctr"/>
            <a:endParaRPr lang="cs-CZ" sz="3000" i="0" u="none" strike="noStrike" cap="none" dirty="0"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cs-CZ" sz="3000" dirty="0">
                <a:latin typeface="Calibri"/>
                <a:ea typeface="Calibri"/>
                <a:cs typeface="Calibri"/>
                <a:sym typeface="Calibri"/>
              </a:rPr>
              <a:t>Chci žít ve stínu křídel Tvých, spěchám do stínu křídel Tvých, smím žít ve stínu křídel Tvých.</a:t>
            </a:r>
            <a:endParaRPr lang="cs-CZ" sz="3000" i="0" u="none" strike="noStrike" cap="none" dirty="0"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endParaRPr sz="3000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56741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03695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4;p1">
            <a:extLst>
              <a:ext uri="{FF2B5EF4-FFF2-40B4-BE49-F238E27FC236}">
                <a16:creationId xmlns:a16="http://schemas.microsoft.com/office/drawing/2014/main" id="{898C42D7-6220-D197-28A4-6E63CDDBC009}"/>
              </a:ext>
            </a:extLst>
          </p:cNvPr>
          <p:cNvSpPr txBox="1"/>
          <p:nvPr/>
        </p:nvSpPr>
        <p:spPr>
          <a:xfrm>
            <a:off x="0" y="158733"/>
            <a:ext cx="12192000" cy="424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Jen Ty, Pane 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můj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cs-CZ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jen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Tys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můj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štít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cs-CZ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má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sláva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, ty 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mou</a:t>
            </a:r>
            <a:r>
              <a:rPr lang="cs-CZ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hlavu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pozvedáš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lang="cs-CZ" sz="3000" dirty="0"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endParaRPr lang="cs-CZ" sz="3000" i="0" u="none" strike="noStrike" cap="none" dirty="0"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Mnoho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je 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těch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, 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kteří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kolem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volají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cs-CZ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v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Bohu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žádnou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pomoc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nenajdeš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lang="cs-CZ" sz="3000" dirty="0"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endParaRPr lang="cs-CZ" sz="3000" i="0" u="none" strike="noStrike" cap="none" dirty="0"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Volal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jsem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 k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Pánu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svému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 v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úzkosti</a:t>
            </a:r>
            <a:r>
              <a:rPr lang="cs-CZ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a on 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prosbu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moji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vyslyšel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lang="cs-CZ" sz="3000" dirty="0"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endParaRPr lang="cs-CZ" sz="3000" i="0" u="none" strike="noStrike" cap="none" dirty="0"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Ty mi 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dáváš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spánek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novou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sílu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cs-CZ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v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novém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dni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mne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znovu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podpíráš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lang="cs-CZ" sz="3000" dirty="0"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endParaRPr lang="cs-CZ" sz="3000" i="0" u="none" strike="noStrike" cap="none" dirty="0"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Nebudu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se 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bát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ani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tisíců</a:t>
            </a:r>
            <a:r>
              <a:rPr lang="cs-CZ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těch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, 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kdo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mě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pronásledují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cs-CZ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72738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99EA570-41BA-9025-2D5E-04A263044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783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99EA570-41BA-9025-2D5E-04A263044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29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6D53A4C8-C091-CA37-CFAC-B0048CAF26D1}"/>
              </a:ext>
            </a:extLst>
          </p:cNvPr>
          <p:cNvSpPr txBox="1"/>
          <p:nvPr/>
        </p:nvSpPr>
        <p:spPr>
          <a:xfrm>
            <a:off x="858078" y="238167"/>
            <a:ext cx="10475843" cy="3667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2400" kern="1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Kazatel 7,13-14</a:t>
            </a:r>
            <a:endParaRPr lang="cs-CZ" sz="20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24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sz="20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24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sz="24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 Podívej se na Boží dílo. Vždyť kdo bude moci narovnat, co on pokřivil? </a:t>
            </a:r>
            <a:endParaRPr lang="cs-CZ" sz="20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24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 V den dobrý spočívej v blahu a v den zlý pohleď: Také tento podobně jako onen učinil Bůh z toho důvodu, aby člověk nezjistil nic o tom, co bude po něm.</a:t>
            </a:r>
            <a:endParaRPr lang="cs-CZ" sz="20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635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6D53A4C8-C091-CA37-CFAC-B0048CAF26D1}"/>
              </a:ext>
            </a:extLst>
          </p:cNvPr>
          <p:cNvSpPr txBox="1"/>
          <p:nvPr/>
        </p:nvSpPr>
        <p:spPr>
          <a:xfrm>
            <a:off x="858078" y="238167"/>
            <a:ext cx="10475843" cy="755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cs-CZ" sz="3200" b="1" kern="1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Má nejistota místo v životě křesťana?</a:t>
            </a:r>
            <a:endParaRPr lang="cs-CZ" sz="2800" b="1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54CF972-A3D5-F834-7AE4-052E946180F9}"/>
              </a:ext>
            </a:extLst>
          </p:cNvPr>
          <p:cNvSpPr txBox="1"/>
          <p:nvPr/>
        </p:nvSpPr>
        <p:spPr>
          <a:xfrm>
            <a:off x="921026" y="1851212"/>
            <a:ext cx="9978887" cy="755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cs-CZ" sz="3200" b="1" kern="100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lang="cs-CZ" sz="3200" b="1" kern="1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ejistota je potřebnou součástí života křesťana. </a:t>
            </a:r>
            <a:endParaRPr lang="cs-CZ" sz="2800" b="1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62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6D53A4C8-C091-CA37-CFAC-B0048CAF26D1}"/>
              </a:ext>
            </a:extLst>
          </p:cNvPr>
          <p:cNvSpPr txBox="1"/>
          <p:nvPr/>
        </p:nvSpPr>
        <p:spPr>
          <a:xfrm>
            <a:off x="858078" y="238167"/>
            <a:ext cx="10475843" cy="2816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2800" kern="1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Kazatel 7,13</a:t>
            </a:r>
            <a:endParaRPr lang="cs-CZ" sz="24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2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sz="24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2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sz="2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cs-CZ" sz="2800" b="1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Podívej se na Boží dílo. </a:t>
            </a:r>
            <a:r>
              <a:rPr lang="cs-CZ" sz="2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Vždyť kdo bude moci narovnat, co on pokřivil? </a:t>
            </a:r>
            <a:endParaRPr lang="cs-CZ" sz="24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489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9CCE540-2108-F0CF-CDFF-093B562C8C40}"/>
              </a:ext>
            </a:extLst>
          </p:cNvPr>
          <p:cNvSpPr txBox="1"/>
          <p:nvPr/>
        </p:nvSpPr>
        <p:spPr>
          <a:xfrm>
            <a:off x="2531165" y="858942"/>
            <a:ext cx="5943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Heisenbergův</a:t>
            </a:r>
            <a:r>
              <a:rPr lang="cs-CZ" sz="28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princip neurčitosti</a:t>
            </a:r>
            <a:endParaRPr lang="cs-CZ" sz="28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0C59CA1-8771-58D3-3078-EF7B7C6B84A3}"/>
              </a:ext>
            </a:extLst>
          </p:cNvPr>
          <p:cNvSpPr txBox="1"/>
          <p:nvPr/>
        </p:nvSpPr>
        <p:spPr>
          <a:xfrm>
            <a:off x="3703983" y="1998630"/>
            <a:ext cx="32335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000" b="0" i="0" dirty="0">
                <a:effectLst/>
                <a:latin typeface="Google Sans"/>
              </a:rPr>
              <a:t>Δ</a:t>
            </a:r>
            <a:r>
              <a:rPr lang="cs-CZ" sz="4000" b="0" i="0" dirty="0">
                <a:effectLst/>
                <a:latin typeface="Google Sans"/>
              </a:rPr>
              <a:t>x · </a:t>
            </a:r>
            <a:r>
              <a:rPr lang="el-GR" sz="4000" b="0" i="0" dirty="0">
                <a:effectLst/>
                <a:latin typeface="Google Sans"/>
              </a:rPr>
              <a:t>Δ</a:t>
            </a:r>
            <a:r>
              <a:rPr lang="cs-CZ" sz="4000" b="0" i="0" dirty="0">
                <a:effectLst/>
                <a:latin typeface="Google Sans"/>
              </a:rPr>
              <a:t>p ≥ ħ/2</a:t>
            </a:r>
            <a:endParaRPr lang="cs-CZ" sz="40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CCBC189-E5F9-0EA4-F730-EBD6AD3C4223}"/>
              </a:ext>
            </a:extLst>
          </p:cNvPr>
          <p:cNvSpPr txBox="1"/>
          <p:nvPr/>
        </p:nvSpPr>
        <p:spPr>
          <a:xfrm>
            <a:off x="5645426" y="3363604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0" i="0" dirty="0">
                <a:effectLst/>
                <a:latin typeface="Google Sans"/>
              </a:rPr>
              <a:t>Δ</a:t>
            </a:r>
            <a:r>
              <a:rPr lang="cs-CZ" sz="2400" b="0" i="0" dirty="0">
                <a:effectLst/>
                <a:latin typeface="Google Sans"/>
              </a:rPr>
              <a:t>x je nejistota v určení polohy částice</a:t>
            </a:r>
          </a:p>
          <a:p>
            <a:r>
              <a:rPr lang="el-GR" sz="2400" b="0" i="0" dirty="0">
                <a:effectLst/>
                <a:latin typeface="Google Sans"/>
              </a:rPr>
              <a:t>Δ</a:t>
            </a:r>
            <a:r>
              <a:rPr lang="cs-CZ" sz="2400" b="0" i="0" dirty="0">
                <a:effectLst/>
                <a:latin typeface="Google Sans"/>
              </a:rPr>
              <a:t>p je nejistota v určení hybnosti částice</a:t>
            </a:r>
            <a:endParaRPr lang="cs-CZ" sz="2400" dirty="0">
              <a:latin typeface="Google Sans"/>
            </a:endParaRPr>
          </a:p>
          <a:p>
            <a:r>
              <a:rPr lang="cs-CZ" sz="2400" b="0" i="0" dirty="0">
                <a:effectLst/>
                <a:latin typeface="Google Sans"/>
              </a:rPr>
              <a:t>ħ je redukovaná Planckova konstanta</a:t>
            </a:r>
            <a:endParaRPr lang="cs-CZ" sz="2400" dirty="0"/>
          </a:p>
        </p:txBody>
      </p:sp>
      <p:sp>
        <p:nvSpPr>
          <p:cNvPr id="2" name="Volný tvar: obrazec 1">
            <a:extLst>
              <a:ext uri="{FF2B5EF4-FFF2-40B4-BE49-F238E27FC236}">
                <a16:creationId xmlns:a16="http://schemas.microsoft.com/office/drawing/2014/main" id="{B5C97B28-7499-EB0C-723B-D7EEFFB14569}"/>
              </a:ext>
            </a:extLst>
          </p:cNvPr>
          <p:cNvSpPr/>
          <p:nvPr/>
        </p:nvSpPr>
        <p:spPr>
          <a:xfrm>
            <a:off x="3703983" y="2050533"/>
            <a:ext cx="649356" cy="655983"/>
          </a:xfrm>
          <a:custGeom>
            <a:avLst/>
            <a:gdLst>
              <a:gd name="connsiteX0" fmla="*/ 324678 w 649356"/>
              <a:gd name="connsiteY0" fmla="*/ 0 h 655983"/>
              <a:gd name="connsiteX1" fmla="*/ 238539 w 649356"/>
              <a:gd name="connsiteY1" fmla="*/ 6626 h 655983"/>
              <a:gd name="connsiteX2" fmla="*/ 205408 w 649356"/>
              <a:gd name="connsiteY2" fmla="*/ 26505 h 655983"/>
              <a:gd name="connsiteX3" fmla="*/ 172278 w 649356"/>
              <a:gd name="connsiteY3" fmla="*/ 39757 h 655983"/>
              <a:gd name="connsiteX4" fmla="*/ 132521 w 649356"/>
              <a:gd name="connsiteY4" fmla="*/ 79513 h 655983"/>
              <a:gd name="connsiteX5" fmla="*/ 99391 w 649356"/>
              <a:gd name="connsiteY5" fmla="*/ 106018 h 655983"/>
              <a:gd name="connsiteX6" fmla="*/ 86139 w 649356"/>
              <a:gd name="connsiteY6" fmla="*/ 125896 h 655983"/>
              <a:gd name="connsiteX7" fmla="*/ 66260 w 649356"/>
              <a:gd name="connsiteY7" fmla="*/ 152400 h 655983"/>
              <a:gd name="connsiteX8" fmla="*/ 39756 w 649356"/>
              <a:gd name="connsiteY8" fmla="*/ 212035 h 655983"/>
              <a:gd name="connsiteX9" fmla="*/ 26504 w 649356"/>
              <a:gd name="connsiteY9" fmla="*/ 231913 h 655983"/>
              <a:gd name="connsiteX10" fmla="*/ 13252 w 649356"/>
              <a:gd name="connsiteY10" fmla="*/ 311426 h 655983"/>
              <a:gd name="connsiteX11" fmla="*/ 0 w 649356"/>
              <a:gd name="connsiteY11" fmla="*/ 410818 h 655983"/>
              <a:gd name="connsiteX12" fmla="*/ 6626 w 649356"/>
              <a:gd name="connsiteY12" fmla="*/ 483705 h 655983"/>
              <a:gd name="connsiteX13" fmla="*/ 13252 w 649356"/>
              <a:gd name="connsiteY13" fmla="*/ 503583 h 655983"/>
              <a:gd name="connsiteX14" fmla="*/ 33130 w 649356"/>
              <a:gd name="connsiteY14" fmla="*/ 523461 h 655983"/>
              <a:gd name="connsiteX15" fmla="*/ 145773 w 649356"/>
              <a:gd name="connsiteY15" fmla="*/ 589722 h 655983"/>
              <a:gd name="connsiteX16" fmla="*/ 265043 w 649356"/>
              <a:gd name="connsiteY16" fmla="*/ 642731 h 655983"/>
              <a:gd name="connsiteX17" fmla="*/ 284921 w 649356"/>
              <a:gd name="connsiteY17" fmla="*/ 649357 h 655983"/>
              <a:gd name="connsiteX18" fmla="*/ 364434 w 649356"/>
              <a:gd name="connsiteY18" fmla="*/ 655983 h 655983"/>
              <a:gd name="connsiteX19" fmla="*/ 450573 w 649356"/>
              <a:gd name="connsiteY19" fmla="*/ 649357 h 655983"/>
              <a:gd name="connsiteX20" fmla="*/ 516834 w 649356"/>
              <a:gd name="connsiteY20" fmla="*/ 629479 h 655983"/>
              <a:gd name="connsiteX21" fmla="*/ 563217 w 649356"/>
              <a:gd name="connsiteY21" fmla="*/ 596348 h 655983"/>
              <a:gd name="connsiteX22" fmla="*/ 589721 w 649356"/>
              <a:gd name="connsiteY22" fmla="*/ 569844 h 655983"/>
              <a:gd name="connsiteX23" fmla="*/ 616226 w 649356"/>
              <a:gd name="connsiteY23" fmla="*/ 516835 h 655983"/>
              <a:gd name="connsiteX24" fmla="*/ 629478 w 649356"/>
              <a:gd name="connsiteY24" fmla="*/ 496957 h 655983"/>
              <a:gd name="connsiteX25" fmla="*/ 636104 w 649356"/>
              <a:gd name="connsiteY25" fmla="*/ 470452 h 655983"/>
              <a:gd name="connsiteX26" fmla="*/ 649356 w 649356"/>
              <a:gd name="connsiteY26" fmla="*/ 424070 h 655983"/>
              <a:gd name="connsiteX27" fmla="*/ 636104 w 649356"/>
              <a:gd name="connsiteY27" fmla="*/ 238539 h 655983"/>
              <a:gd name="connsiteX28" fmla="*/ 629478 w 649356"/>
              <a:gd name="connsiteY28" fmla="*/ 218661 h 655983"/>
              <a:gd name="connsiteX29" fmla="*/ 616226 w 649356"/>
              <a:gd name="connsiteY29" fmla="*/ 185531 h 655983"/>
              <a:gd name="connsiteX30" fmla="*/ 602973 w 649356"/>
              <a:gd name="connsiteY30" fmla="*/ 165652 h 655983"/>
              <a:gd name="connsiteX31" fmla="*/ 569843 w 649356"/>
              <a:gd name="connsiteY31" fmla="*/ 152400 h 655983"/>
              <a:gd name="connsiteX32" fmla="*/ 549965 w 649356"/>
              <a:gd name="connsiteY32" fmla="*/ 139148 h 655983"/>
              <a:gd name="connsiteX33" fmla="*/ 496956 w 649356"/>
              <a:gd name="connsiteY33" fmla="*/ 112644 h 655983"/>
              <a:gd name="connsiteX34" fmla="*/ 463826 w 649356"/>
              <a:gd name="connsiteY34" fmla="*/ 92765 h 655983"/>
              <a:gd name="connsiteX35" fmla="*/ 437321 w 649356"/>
              <a:gd name="connsiteY35" fmla="*/ 79513 h 65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9356" h="655983">
                <a:moveTo>
                  <a:pt x="324678" y="0"/>
                </a:moveTo>
                <a:cubicBezTo>
                  <a:pt x="295965" y="2209"/>
                  <a:pt x="267114" y="3054"/>
                  <a:pt x="238539" y="6626"/>
                </a:cubicBezTo>
                <a:cubicBezTo>
                  <a:pt x="205249" y="10787"/>
                  <a:pt x="230293" y="12284"/>
                  <a:pt x="205408" y="26505"/>
                </a:cubicBezTo>
                <a:cubicBezTo>
                  <a:pt x="195081" y="32406"/>
                  <a:pt x="183321" y="35340"/>
                  <a:pt x="172278" y="39757"/>
                </a:cubicBezTo>
                <a:cubicBezTo>
                  <a:pt x="159026" y="53009"/>
                  <a:pt x="147155" y="67805"/>
                  <a:pt x="132521" y="79513"/>
                </a:cubicBezTo>
                <a:cubicBezTo>
                  <a:pt x="121478" y="88348"/>
                  <a:pt x="109391" y="96018"/>
                  <a:pt x="99391" y="106018"/>
                </a:cubicBezTo>
                <a:cubicBezTo>
                  <a:pt x="93760" y="111649"/>
                  <a:pt x="90768" y="119416"/>
                  <a:pt x="86139" y="125896"/>
                </a:cubicBezTo>
                <a:cubicBezTo>
                  <a:pt x="79720" y="134882"/>
                  <a:pt x="72113" y="143035"/>
                  <a:pt x="66260" y="152400"/>
                </a:cubicBezTo>
                <a:cubicBezTo>
                  <a:pt x="48699" y="180497"/>
                  <a:pt x="55460" y="180627"/>
                  <a:pt x="39756" y="212035"/>
                </a:cubicBezTo>
                <a:cubicBezTo>
                  <a:pt x="36195" y="219158"/>
                  <a:pt x="30921" y="225287"/>
                  <a:pt x="26504" y="231913"/>
                </a:cubicBezTo>
                <a:cubicBezTo>
                  <a:pt x="22087" y="258417"/>
                  <a:pt x="16219" y="284720"/>
                  <a:pt x="13252" y="311426"/>
                </a:cubicBezTo>
                <a:cubicBezTo>
                  <a:pt x="5142" y="384414"/>
                  <a:pt x="9914" y="351332"/>
                  <a:pt x="0" y="410818"/>
                </a:cubicBezTo>
                <a:cubicBezTo>
                  <a:pt x="2209" y="435114"/>
                  <a:pt x="3176" y="459554"/>
                  <a:pt x="6626" y="483705"/>
                </a:cubicBezTo>
                <a:cubicBezTo>
                  <a:pt x="7614" y="490619"/>
                  <a:pt x="9378" y="497772"/>
                  <a:pt x="13252" y="503583"/>
                </a:cubicBezTo>
                <a:cubicBezTo>
                  <a:pt x="18450" y="511380"/>
                  <a:pt x="25878" y="517527"/>
                  <a:pt x="33130" y="523461"/>
                </a:cubicBezTo>
                <a:cubicBezTo>
                  <a:pt x="96484" y="575296"/>
                  <a:pt x="72906" y="555206"/>
                  <a:pt x="145773" y="589722"/>
                </a:cubicBezTo>
                <a:cubicBezTo>
                  <a:pt x="238503" y="633646"/>
                  <a:pt x="181584" y="612381"/>
                  <a:pt x="265043" y="642731"/>
                </a:cubicBezTo>
                <a:cubicBezTo>
                  <a:pt x="271607" y="645118"/>
                  <a:pt x="277998" y="648434"/>
                  <a:pt x="284921" y="649357"/>
                </a:cubicBezTo>
                <a:cubicBezTo>
                  <a:pt x="311284" y="652872"/>
                  <a:pt x="337930" y="653774"/>
                  <a:pt x="364434" y="655983"/>
                </a:cubicBezTo>
                <a:cubicBezTo>
                  <a:pt x="393147" y="653774"/>
                  <a:pt x="422094" y="653629"/>
                  <a:pt x="450573" y="649357"/>
                </a:cubicBezTo>
                <a:cubicBezTo>
                  <a:pt x="464366" y="647288"/>
                  <a:pt x="498774" y="635499"/>
                  <a:pt x="516834" y="629479"/>
                </a:cubicBezTo>
                <a:cubicBezTo>
                  <a:pt x="531676" y="619584"/>
                  <a:pt x="550069" y="607853"/>
                  <a:pt x="563217" y="596348"/>
                </a:cubicBezTo>
                <a:cubicBezTo>
                  <a:pt x="572620" y="588121"/>
                  <a:pt x="581590" y="579330"/>
                  <a:pt x="589721" y="569844"/>
                </a:cubicBezTo>
                <a:cubicBezTo>
                  <a:pt x="608140" y="548354"/>
                  <a:pt x="602151" y="544983"/>
                  <a:pt x="616226" y="516835"/>
                </a:cubicBezTo>
                <a:cubicBezTo>
                  <a:pt x="619787" y="509712"/>
                  <a:pt x="625061" y="503583"/>
                  <a:pt x="629478" y="496957"/>
                </a:cubicBezTo>
                <a:cubicBezTo>
                  <a:pt x="631687" y="488122"/>
                  <a:pt x="633602" y="479209"/>
                  <a:pt x="636104" y="470452"/>
                </a:cubicBezTo>
                <a:cubicBezTo>
                  <a:pt x="655118" y="403900"/>
                  <a:pt x="628638" y="506941"/>
                  <a:pt x="649356" y="424070"/>
                </a:cubicBezTo>
                <a:cubicBezTo>
                  <a:pt x="644939" y="362226"/>
                  <a:pt x="642076" y="300252"/>
                  <a:pt x="636104" y="238539"/>
                </a:cubicBezTo>
                <a:cubicBezTo>
                  <a:pt x="635431" y="231587"/>
                  <a:pt x="631930" y="225201"/>
                  <a:pt x="629478" y="218661"/>
                </a:cubicBezTo>
                <a:cubicBezTo>
                  <a:pt x="625302" y="207524"/>
                  <a:pt x="621545" y="196169"/>
                  <a:pt x="616226" y="185531"/>
                </a:cubicBezTo>
                <a:cubicBezTo>
                  <a:pt x="612664" y="178408"/>
                  <a:pt x="609453" y="170281"/>
                  <a:pt x="602973" y="165652"/>
                </a:cubicBezTo>
                <a:cubicBezTo>
                  <a:pt x="593294" y="158739"/>
                  <a:pt x="580481" y="157719"/>
                  <a:pt x="569843" y="152400"/>
                </a:cubicBezTo>
                <a:cubicBezTo>
                  <a:pt x="562720" y="148839"/>
                  <a:pt x="556956" y="142961"/>
                  <a:pt x="549965" y="139148"/>
                </a:cubicBezTo>
                <a:cubicBezTo>
                  <a:pt x="532622" y="129688"/>
                  <a:pt x="513896" y="122808"/>
                  <a:pt x="496956" y="112644"/>
                </a:cubicBezTo>
                <a:cubicBezTo>
                  <a:pt x="485913" y="106018"/>
                  <a:pt x="475345" y="98525"/>
                  <a:pt x="463826" y="92765"/>
                </a:cubicBezTo>
                <a:cubicBezTo>
                  <a:pt x="433368" y="77536"/>
                  <a:pt x="452292" y="94484"/>
                  <a:pt x="437321" y="79513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Volný tvar: obrazec 3">
            <a:extLst>
              <a:ext uri="{FF2B5EF4-FFF2-40B4-BE49-F238E27FC236}">
                <a16:creationId xmlns:a16="http://schemas.microsoft.com/office/drawing/2014/main" id="{C934EBF2-4DC1-277E-74CB-537E19F95E29}"/>
              </a:ext>
            </a:extLst>
          </p:cNvPr>
          <p:cNvSpPr/>
          <p:nvPr/>
        </p:nvSpPr>
        <p:spPr>
          <a:xfrm>
            <a:off x="4565375" y="2050533"/>
            <a:ext cx="649356" cy="655983"/>
          </a:xfrm>
          <a:custGeom>
            <a:avLst/>
            <a:gdLst>
              <a:gd name="connsiteX0" fmla="*/ 324678 w 649356"/>
              <a:gd name="connsiteY0" fmla="*/ 0 h 655983"/>
              <a:gd name="connsiteX1" fmla="*/ 238539 w 649356"/>
              <a:gd name="connsiteY1" fmla="*/ 6626 h 655983"/>
              <a:gd name="connsiteX2" fmla="*/ 205408 w 649356"/>
              <a:gd name="connsiteY2" fmla="*/ 26505 h 655983"/>
              <a:gd name="connsiteX3" fmla="*/ 172278 w 649356"/>
              <a:gd name="connsiteY3" fmla="*/ 39757 h 655983"/>
              <a:gd name="connsiteX4" fmla="*/ 132521 w 649356"/>
              <a:gd name="connsiteY4" fmla="*/ 79513 h 655983"/>
              <a:gd name="connsiteX5" fmla="*/ 99391 w 649356"/>
              <a:gd name="connsiteY5" fmla="*/ 106018 h 655983"/>
              <a:gd name="connsiteX6" fmla="*/ 86139 w 649356"/>
              <a:gd name="connsiteY6" fmla="*/ 125896 h 655983"/>
              <a:gd name="connsiteX7" fmla="*/ 66260 w 649356"/>
              <a:gd name="connsiteY7" fmla="*/ 152400 h 655983"/>
              <a:gd name="connsiteX8" fmla="*/ 39756 w 649356"/>
              <a:gd name="connsiteY8" fmla="*/ 212035 h 655983"/>
              <a:gd name="connsiteX9" fmla="*/ 26504 w 649356"/>
              <a:gd name="connsiteY9" fmla="*/ 231913 h 655983"/>
              <a:gd name="connsiteX10" fmla="*/ 13252 w 649356"/>
              <a:gd name="connsiteY10" fmla="*/ 311426 h 655983"/>
              <a:gd name="connsiteX11" fmla="*/ 0 w 649356"/>
              <a:gd name="connsiteY11" fmla="*/ 410818 h 655983"/>
              <a:gd name="connsiteX12" fmla="*/ 6626 w 649356"/>
              <a:gd name="connsiteY12" fmla="*/ 483705 h 655983"/>
              <a:gd name="connsiteX13" fmla="*/ 13252 w 649356"/>
              <a:gd name="connsiteY13" fmla="*/ 503583 h 655983"/>
              <a:gd name="connsiteX14" fmla="*/ 33130 w 649356"/>
              <a:gd name="connsiteY14" fmla="*/ 523461 h 655983"/>
              <a:gd name="connsiteX15" fmla="*/ 145773 w 649356"/>
              <a:gd name="connsiteY15" fmla="*/ 589722 h 655983"/>
              <a:gd name="connsiteX16" fmla="*/ 265043 w 649356"/>
              <a:gd name="connsiteY16" fmla="*/ 642731 h 655983"/>
              <a:gd name="connsiteX17" fmla="*/ 284921 w 649356"/>
              <a:gd name="connsiteY17" fmla="*/ 649357 h 655983"/>
              <a:gd name="connsiteX18" fmla="*/ 364434 w 649356"/>
              <a:gd name="connsiteY18" fmla="*/ 655983 h 655983"/>
              <a:gd name="connsiteX19" fmla="*/ 450573 w 649356"/>
              <a:gd name="connsiteY19" fmla="*/ 649357 h 655983"/>
              <a:gd name="connsiteX20" fmla="*/ 516834 w 649356"/>
              <a:gd name="connsiteY20" fmla="*/ 629479 h 655983"/>
              <a:gd name="connsiteX21" fmla="*/ 563217 w 649356"/>
              <a:gd name="connsiteY21" fmla="*/ 596348 h 655983"/>
              <a:gd name="connsiteX22" fmla="*/ 589721 w 649356"/>
              <a:gd name="connsiteY22" fmla="*/ 569844 h 655983"/>
              <a:gd name="connsiteX23" fmla="*/ 616226 w 649356"/>
              <a:gd name="connsiteY23" fmla="*/ 516835 h 655983"/>
              <a:gd name="connsiteX24" fmla="*/ 629478 w 649356"/>
              <a:gd name="connsiteY24" fmla="*/ 496957 h 655983"/>
              <a:gd name="connsiteX25" fmla="*/ 636104 w 649356"/>
              <a:gd name="connsiteY25" fmla="*/ 470452 h 655983"/>
              <a:gd name="connsiteX26" fmla="*/ 649356 w 649356"/>
              <a:gd name="connsiteY26" fmla="*/ 424070 h 655983"/>
              <a:gd name="connsiteX27" fmla="*/ 636104 w 649356"/>
              <a:gd name="connsiteY27" fmla="*/ 238539 h 655983"/>
              <a:gd name="connsiteX28" fmla="*/ 629478 w 649356"/>
              <a:gd name="connsiteY28" fmla="*/ 218661 h 655983"/>
              <a:gd name="connsiteX29" fmla="*/ 616226 w 649356"/>
              <a:gd name="connsiteY29" fmla="*/ 185531 h 655983"/>
              <a:gd name="connsiteX30" fmla="*/ 602973 w 649356"/>
              <a:gd name="connsiteY30" fmla="*/ 165652 h 655983"/>
              <a:gd name="connsiteX31" fmla="*/ 569843 w 649356"/>
              <a:gd name="connsiteY31" fmla="*/ 152400 h 655983"/>
              <a:gd name="connsiteX32" fmla="*/ 549965 w 649356"/>
              <a:gd name="connsiteY32" fmla="*/ 139148 h 655983"/>
              <a:gd name="connsiteX33" fmla="*/ 496956 w 649356"/>
              <a:gd name="connsiteY33" fmla="*/ 112644 h 655983"/>
              <a:gd name="connsiteX34" fmla="*/ 463826 w 649356"/>
              <a:gd name="connsiteY34" fmla="*/ 92765 h 655983"/>
              <a:gd name="connsiteX35" fmla="*/ 437321 w 649356"/>
              <a:gd name="connsiteY35" fmla="*/ 79513 h 65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9356" h="655983">
                <a:moveTo>
                  <a:pt x="324678" y="0"/>
                </a:moveTo>
                <a:cubicBezTo>
                  <a:pt x="295965" y="2209"/>
                  <a:pt x="267114" y="3054"/>
                  <a:pt x="238539" y="6626"/>
                </a:cubicBezTo>
                <a:cubicBezTo>
                  <a:pt x="205249" y="10787"/>
                  <a:pt x="230293" y="12284"/>
                  <a:pt x="205408" y="26505"/>
                </a:cubicBezTo>
                <a:cubicBezTo>
                  <a:pt x="195081" y="32406"/>
                  <a:pt x="183321" y="35340"/>
                  <a:pt x="172278" y="39757"/>
                </a:cubicBezTo>
                <a:cubicBezTo>
                  <a:pt x="159026" y="53009"/>
                  <a:pt x="147155" y="67805"/>
                  <a:pt x="132521" y="79513"/>
                </a:cubicBezTo>
                <a:cubicBezTo>
                  <a:pt x="121478" y="88348"/>
                  <a:pt x="109391" y="96018"/>
                  <a:pt x="99391" y="106018"/>
                </a:cubicBezTo>
                <a:cubicBezTo>
                  <a:pt x="93760" y="111649"/>
                  <a:pt x="90768" y="119416"/>
                  <a:pt x="86139" y="125896"/>
                </a:cubicBezTo>
                <a:cubicBezTo>
                  <a:pt x="79720" y="134882"/>
                  <a:pt x="72113" y="143035"/>
                  <a:pt x="66260" y="152400"/>
                </a:cubicBezTo>
                <a:cubicBezTo>
                  <a:pt x="48699" y="180497"/>
                  <a:pt x="55460" y="180627"/>
                  <a:pt x="39756" y="212035"/>
                </a:cubicBezTo>
                <a:cubicBezTo>
                  <a:pt x="36195" y="219158"/>
                  <a:pt x="30921" y="225287"/>
                  <a:pt x="26504" y="231913"/>
                </a:cubicBezTo>
                <a:cubicBezTo>
                  <a:pt x="22087" y="258417"/>
                  <a:pt x="16219" y="284720"/>
                  <a:pt x="13252" y="311426"/>
                </a:cubicBezTo>
                <a:cubicBezTo>
                  <a:pt x="5142" y="384414"/>
                  <a:pt x="9914" y="351332"/>
                  <a:pt x="0" y="410818"/>
                </a:cubicBezTo>
                <a:cubicBezTo>
                  <a:pt x="2209" y="435114"/>
                  <a:pt x="3176" y="459554"/>
                  <a:pt x="6626" y="483705"/>
                </a:cubicBezTo>
                <a:cubicBezTo>
                  <a:pt x="7614" y="490619"/>
                  <a:pt x="9378" y="497772"/>
                  <a:pt x="13252" y="503583"/>
                </a:cubicBezTo>
                <a:cubicBezTo>
                  <a:pt x="18450" y="511380"/>
                  <a:pt x="25878" y="517527"/>
                  <a:pt x="33130" y="523461"/>
                </a:cubicBezTo>
                <a:cubicBezTo>
                  <a:pt x="96484" y="575296"/>
                  <a:pt x="72906" y="555206"/>
                  <a:pt x="145773" y="589722"/>
                </a:cubicBezTo>
                <a:cubicBezTo>
                  <a:pt x="238503" y="633646"/>
                  <a:pt x="181584" y="612381"/>
                  <a:pt x="265043" y="642731"/>
                </a:cubicBezTo>
                <a:cubicBezTo>
                  <a:pt x="271607" y="645118"/>
                  <a:pt x="277998" y="648434"/>
                  <a:pt x="284921" y="649357"/>
                </a:cubicBezTo>
                <a:cubicBezTo>
                  <a:pt x="311284" y="652872"/>
                  <a:pt x="337930" y="653774"/>
                  <a:pt x="364434" y="655983"/>
                </a:cubicBezTo>
                <a:cubicBezTo>
                  <a:pt x="393147" y="653774"/>
                  <a:pt x="422094" y="653629"/>
                  <a:pt x="450573" y="649357"/>
                </a:cubicBezTo>
                <a:cubicBezTo>
                  <a:pt x="464366" y="647288"/>
                  <a:pt x="498774" y="635499"/>
                  <a:pt x="516834" y="629479"/>
                </a:cubicBezTo>
                <a:cubicBezTo>
                  <a:pt x="531676" y="619584"/>
                  <a:pt x="550069" y="607853"/>
                  <a:pt x="563217" y="596348"/>
                </a:cubicBezTo>
                <a:cubicBezTo>
                  <a:pt x="572620" y="588121"/>
                  <a:pt x="581590" y="579330"/>
                  <a:pt x="589721" y="569844"/>
                </a:cubicBezTo>
                <a:cubicBezTo>
                  <a:pt x="608140" y="548354"/>
                  <a:pt x="602151" y="544983"/>
                  <a:pt x="616226" y="516835"/>
                </a:cubicBezTo>
                <a:cubicBezTo>
                  <a:pt x="619787" y="509712"/>
                  <a:pt x="625061" y="503583"/>
                  <a:pt x="629478" y="496957"/>
                </a:cubicBezTo>
                <a:cubicBezTo>
                  <a:pt x="631687" y="488122"/>
                  <a:pt x="633602" y="479209"/>
                  <a:pt x="636104" y="470452"/>
                </a:cubicBezTo>
                <a:cubicBezTo>
                  <a:pt x="655118" y="403900"/>
                  <a:pt x="628638" y="506941"/>
                  <a:pt x="649356" y="424070"/>
                </a:cubicBezTo>
                <a:cubicBezTo>
                  <a:pt x="644939" y="362226"/>
                  <a:pt x="642076" y="300252"/>
                  <a:pt x="636104" y="238539"/>
                </a:cubicBezTo>
                <a:cubicBezTo>
                  <a:pt x="635431" y="231587"/>
                  <a:pt x="631930" y="225201"/>
                  <a:pt x="629478" y="218661"/>
                </a:cubicBezTo>
                <a:cubicBezTo>
                  <a:pt x="625302" y="207524"/>
                  <a:pt x="621545" y="196169"/>
                  <a:pt x="616226" y="185531"/>
                </a:cubicBezTo>
                <a:cubicBezTo>
                  <a:pt x="612664" y="178408"/>
                  <a:pt x="609453" y="170281"/>
                  <a:pt x="602973" y="165652"/>
                </a:cubicBezTo>
                <a:cubicBezTo>
                  <a:pt x="593294" y="158739"/>
                  <a:pt x="580481" y="157719"/>
                  <a:pt x="569843" y="152400"/>
                </a:cubicBezTo>
                <a:cubicBezTo>
                  <a:pt x="562720" y="148839"/>
                  <a:pt x="556956" y="142961"/>
                  <a:pt x="549965" y="139148"/>
                </a:cubicBezTo>
                <a:cubicBezTo>
                  <a:pt x="532622" y="129688"/>
                  <a:pt x="513896" y="122808"/>
                  <a:pt x="496956" y="112644"/>
                </a:cubicBezTo>
                <a:cubicBezTo>
                  <a:pt x="485913" y="106018"/>
                  <a:pt x="475345" y="98525"/>
                  <a:pt x="463826" y="92765"/>
                </a:cubicBezTo>
                <a:cubicBezTo>
                  <a:pt x="433368" y="77536"/>
                  <a:pt x="452292" y="94484"/>
                  <a:pt x="437321" y="79513"/>
                </a:cubicBez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985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ygenerovaný obrázok">
            <a:extLst>
              <a:ext uri="{FF2B5EF4-FFF2-40B4-BE49-F238E27FC236}">
                <a16:creationId xmlns:a16="http://schemas.microsoft.com/office/drawing/2014/main" id="{9FD683EB-8763-3F42-E8F0-AF96CAB2B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41759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1515</Words>
  <Application>Microsoft Office PowerPoint</Application>
  <PresentationFormat>Širokoúhlá obrazovka</PresentationFormat>
  <Paragraphs>115</Paragraphs>
  <Slides>36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3" baseType="lpstr">
      <vt:lpstr>Aptos</vt:lpstr>
      <vt:lpstr>Aptos Display</vt:lpstr>
      <vt:lpstr>Arial</vt:lpstr>
      <vt:lpstr>Calibri</vt:lpstr>
      <vt:lpstr>Google Sans</vt:lpstr>
      <vt:lpstr>Inter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Michal Lisý</dc:creator>
  <cp:lastModifiedBy>Michal Lisý</cp:lastModifiedBy>
  <cp:revision>10</cp:revision>
  <dcterms:created xsi:type="dcterms:W3CDTF">2025-08-23T16:04:55Z</dcterms:created>
  <dcterms:modified xsi:type="dcterms:W3CDTF">2025-08-31T11:56:32Z</dcterms:modified>
</cp:coreProperties>
</file>