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c4849b28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c4849b28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c4849b28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c4849b28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c4849b28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c4849b28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c4849b28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c4849b28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c4849b28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c4849b28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c4849b28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c4849b28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c4849b28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c4849b28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c4688d92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c4688d92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c4849b2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c4849b2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c4849b28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c4849b28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c4849b28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c4849b28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c4849b2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c4849b2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c4849b28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c4849b28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c4849b28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c4849b28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c4849b28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c4849b28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Stabilní kameny</a:t>
            </a:r>
            <a:br>
              <a:rPr lang="cs"/>
            </a:br>
            <a:r>
              <a:rPr lang="cs"/>
              <a:t>Kazatel 10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Vytváření pevných bodů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v našem nitru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0" y="3324400"/>
            <a:ext cx="88104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4) Kaz 10,12-15 - Planá slova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17367" r="17367" t="0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4">
            <a:alphaModFix/>
          </a:blip>
          <a:srcRect b="1219" l="0" r="0" t="1219"/>
          <a:stretch/>
        </p:blipFill>
        <p:spPr>
          <a:xfrm>
            <a:off x="0" y="0"/>
            <a:ext cx="4509408" cy="33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0" y="3324400"/>
            <a:ext cx="88104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4) Kaz 10,12-15 - Planá slova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Stabilní kámen: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Vím, že jsou lidé, jejichž slovům nemůžu věřit.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17367" r="17367" t="0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b="1219" l="0" r="0" t="1219"/>
          <a:stretch/>
        </p:blipFill>
        <p:spPr>
          <a:xfrm>
            <a:off x="0" y="0"/>
            <a:ext cx="4509408" cy="33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0" y="3324400"/>
            <a:ext cx="88104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5) Kaz 10,16-20 - Nezodpovědní vládcové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29" l="0" r="0" t="19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0" l="11849" r="11849" t="0"/>
          <a:stretch/>
        </p:blipFill>
        <p:spPr>
          <a:xfrm>
            <a:off x="0" y="0"/>
            <a:ext cx="4509408" cy="33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0" y="3324400"/>
            <a:ext cx="88104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5) Kaz 10,16-20 - Nezodpovědní vládcové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Stabilní kámen: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Vím, co chci a nemusím se nechat unášet.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29" l="0" r="0" t="19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 b="0" l="11849" r="11849" t="0"/>
          <a:stretch/>
        </p:blipFill>
        <p:spPr>
          <a:xfrm>
            <a:off x="0" y="0"/>
            <a:ext cx="4509408" cy="33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33450" y="347975"/>
            <a:ext cx="6824100" cy="3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Vybrané stabilní kameny:</a:t>
            </a:r>
            <a:br>
              <a:rPr lang="cs" sz="2000"/>
            </a:b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Vím, že pomatencům je třeba včas nastavit hranice.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Vím, že má smysl nabídnout vedoucímu svůj pohled.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Vím, že je třeba myslet dopředu.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Vím, že jsou lidé, jejichž slovům nemůžu věřit.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Vím, co chci a nemusím se nechat unášet.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33450" y="347975"/>
            <a:ext cx="8368200" cy="41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H</a:t>
            </a:r>
            <a:r>
              <a:rPr lang="cs" sz="2000"/>
              <a:t>lavní myšlenka: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Nejde jen o to bibli číst a znát, ale umět se o ni také opřít, </a:t>
            </a:r>
            <a:br>
              <a:rPr lang="cs" sz="2000"/>
            </a:br>
            <a:r>
              <a:rPr lang="cs" sz="2000"/>
              <a:t>protože jinak nám načerpaná moudrost není prakticky užitečná.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22575" y="381100"/>
            <a:ext cx="8194200" cy="24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Závěrečné poděkování Pán: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Díky Pane, že se můžeme opírat nejenom o stabilní kameny odvozené z tvého slova, ale rovněž i o tebe </a:t>
            </a:r>
            <a:r>
              <a:rPr lang="cs" sz="2000"/>
              <a:t>samotného</a:t>
            </a:r>
            <a:r>
              <a:rPr lang="cs" sz="2000"/>
              <a:t>. Amen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Vysvětlení pojmu</a:t>
            </a:r>
            <a:r>
              <a:rPr lang="cs"/>
              <a:t> stabilní kámen</a:t>
            </a:r>
            <a:endParaRPr sz="16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9624"/>
          <a:stretch/>
        </p:blipFill>
        <p:spPr>
          <a:xfrm>
            <a:off x="3119700" y="-1"/>
            <a:ext cx="6024300" cy="4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 stabilního kamene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0"/>
            <a:ext cx="6024300" cy="358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0" y="3381375"/>
            <a:ext cx="91440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blok 1) Kaz 10,1-3 - P</a:t>
            </a:r>
            <a:r>
              <a:rPr lang="cs"/>
              <a:t>rojevy pomatenosti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2437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475" y="0"/>
            <a:ext cx="3111521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0" y="3381375"/>
            <a:ext cx="91440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blok 1) Kaz 10,1-3 - Projevy pomatenosti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Stabilní kámen:</a:t>
            </a:r>
            <a:br>
              <a:rPr b="1" lang="cs"/>
            </a:br>
            <a:r>
              <a:rPr b="1" lang="cs"/>
              <a:t>Vím, že pomatencům je třeba včas nastavit hranice.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2437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475" y="0"/>
            <a:ext cx="3111521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0" y="3324400"/>
            <a:ext cx="8810400" cy="18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2) Kaz 10,4-7 - Pomatenost vládců</a:t>
            </a:r>
            <a:endParaRPr sz="1600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288" r="278" t="0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09408" cy="33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0" y="3324400"/>
            <a:ext cx="88104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2) Kaz 10,4-7 - Pomatenost vládců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Stabilní kámen: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Vím, že má smysl nabídnout vedoucímu svůj pohled.</a:t>
            </a:r>
            <a:endParaRPr b="1" sz="1600"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0" l="288" r="278" t="0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09408" cy="33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0" y="3324400"/>
            <a:ext cx="88104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3) Kaz 10,8-11 - Předvídavost, užitečnost moudrosti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4987" r="4987" t="0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11849" r="11849" t="0"/>
          <a:stretch/>
        </p:blipFill>
        <p:spPr>
          <a:xfrm>
            <a:off x="0" y="0"/>
            <a:ext cx="4509408" cy="33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0" y="3324400"/>
            <a:ext cx="8810400" cy="15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blok 3) Kaz 10,8-11 - Předvídavost, užitečnost moudrosti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Stabilní kámen: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Vím, že je třeba myslet dopředu.</a:t>
            </a:r>
            <a:endParaRPr b="1" sz="1600"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4987" r="4987" t="0"/>
          <a:stretch/>
        </p:blipFill>
        <p:spPr>
          <a:xfrm>
            <a:off x="4634575" y="0"/>
            <a:ext cx="4509424" cy="33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b="0" l="11849" r="11849" t="0"/>
          <a:stretch/>
        </p:blipFill>
        <p:spPr>
          <a:xfrm>
            <a:off x="0" y="0"/>
            <a:ext cx="4509408" cy="33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